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2"/>
  </p:notesMasterIdLst>
  <p:sldIdLst>
    <p:sldId id="257" r:id="rId2"/>
    <p:sldId id="312" r:id="rId3"/>
    <p:sldId id="376" r:id="rId4"/>
    <p:sldId id="434" r:id="rId5"/>
    <p:sldId id="375" r:id="rId6"/>
    <p:sldId id="351" r:id="rId7"/>
    <p:sldId id="336" r:id="rId8"/>
    <p:sldId id="387" r:id="rId9"/>
    <p:sldId id="388" r:id="rId10"/>
    <p:sldId id="395" r:id="rId11"/>
    <p:sldId id="409" r:id="rId12"/>
    <p:sldId id="372" r:id="rId13"/>
    <p:sldId id="367" r:id="rId14"/>
    <p:sldId id="435" r:id="rId15"/>
    <p:sldId id="438" r:id="rId16"/>
    <p:sldId id="443" r:id="rId17"/>
    <p:sldId id="444" r:id="rId18"/>
    <p:sldId id="436" r:id="rId19"/>
    <p:sldId id="445" r:id="rId20"/>
    <p:sldId id="399" r:id="rId21"/>
    <p:sldId id="368" r:id="rId22"/>
    <p:sldId id="437" r:id="rId23"/>
    <p:sldId id="417" r:id="rId24"/>
    <p:sldId id="418" r:id="rId25"/>
    <p:sldId id="414" r:id="rId26"/>
    <p:sldId id="369" r:id="rId27"/>
    <p:sldId id="422" r:id="rId28"/>
    <p:sldId id="419" r:id="rId29"/>
    <p:sldId id="350" r:id="rId30"/>
    <p:sldId id="383" r:id="rId31"/>
    <p:sldId id="355" r:id="rId32"/>
    <p:sldId id="389" r:id="rId33"/>
    <p:sldId id="390" r:id="rId34"/>
    <p:sldId id="391" r:id="rId35"/>
    <p:sldId id="439" r:id="rId36"/>
    <p:sldId id="393" r:id="rId37"/>
    <p:sldId id="345" r:id="rId38"/>
    <p:sldId id="342" r:id="rId39"/>
    <p:sldId id="440" r:id="rId40"/>
    <p:sldId id="353" r:id="rId41"/>
    <p:sldId id="442" r:id="rId42"/>
    <p:sldId id="441" r:id="rId43"/>
    <p:sldId id="365" r:id="rId44"/>
    <p:sldId id="370" r:id="rId45"/>
    <p:sldId id="380" r:id="rId46"/>
    <p:sldId id="374" r:id="rId47"/>
    <p:sldId id="379" r:id="rId48"/>
    <p:sldId id="382" r:id="rId49"/>
    <p:sldId id="386" r:id="rId50"/>
    <p:sldId id="378" r:id="rId51"/>
    <p:sldId id="384" r:id="rId52"/>
    <p:sldId id="385" r:id="rId53"/>
    <p:sldId id="394" r:id="rId54"/>
    <p:sldId id="402" r:id="rId55"/>
    <p:sldId id="404" r:id="rId56"/>
    <p:sldId id="403" r:id="rId57"/>
    <p:sldId id="405" r:id="rId58"/>
    <p:sldId id="406" r:id="rId59"/>
    <p:sldId id="407" r:id="rId60"/>
    <p:sldId id="408" r:id="rId61"/>
    <p:sldId id="411" r:id="rId62"/>
    <p:sldId id="413" r:id="rId63"/>
    <p:sldId id="412" r:id="rId64"/>
    <p:sldId id="420" r:id="rId65"/>
    <p:sldId id="425" r:id="rId66"/>
    <p:sldId id="426" r:id="rId67"/>
    <p:sldId id="427" r:id="rId68"/>
    <p:sldId id="428" r:id="rId69"/>
    <p:sldId id="429" r:id="rId70"/>
    <p:sldId id="430" r:id="rId71"/>
    <p:sldId id="431" r:id="rId72"/>
    <p:sldId id="424" r:id="rId73"/>
    <p:sldId id="421" r:id="rId74"/>
    <p:sldId id="366" r:id="rId75"/>
    <p:sldId id="348" r:id="rId76"/>
    <p:sldId id="371" r:id="rId77"/>
    <p:sldId id="401" r:id="rId78"/>
    <p:sldId id="432" r:id="rId79"/>
    <p:sldId id="311" r:id="rId80"/>
    <p:sldId id="310" r:id="rId81"/>
  </p:sldIdLst>
  <p:sldSz cx="12192000" cy="6858000"/>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in" initials="r" lastIdx="5" clrIdx="0">
    <p:extLst>
      <p:ext uri="{19B8F6BF-5375-455C-9EA6-DF929625EA0E}">
        <p15:presenceInfo xmlns:p15="http://schemas.microsoft.com/office/powerpoint/2012/main" userId="03f04c8f10a5ec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89" autoAdjust="0"/>
    <p:restoredTop sz="89324" autoAdjust="0"/>
  </p:normalViewPr>
  <p:slideViewPr>
    <p:cSldViewPr snapToGrid="0" snapToObjects="1" showGuides="1">
      <p:cViewPr>
        <p:scale>
          <a:sx n="86" d="100"/>
          <a:sy n="86" d="100"/>
        </p:scale>
        <p:origin x="1092"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1-11T07:51:05.466" idx="1">
    <p:pos x="10" y="10"/>
    <p:text>depicts a feature extraction example from a 10-second section using VMD. VMD first decomposes each pre-processed-segmented signal from each channel into five VMFs and one residual. According to ilbert-Huang transform, the central frequencies of the produced modes VMF1, VMF2, VMF3, VMF4, and VMF5 are 27.20 Hz, 17.19 Hz, 9.28 Hz, 3.41 Hz, and 1.1 Hz, respectively, which belong to different EEG subbands.The modes included in beta, alpha and theta (VMF1, VMF2 and VMF3) are used for feature extraction while modes included in delta band (VMF4 and VMF5) are excluded to avoid on the baseline noise. Because residual signal still contains some details of the original signal (see Fig. 4), it is also included for feature extraction.</p:text>
    <p:extLst>
      <p:ext uri="{C676402C-5697-4E1C-873F-D02D1690AC5C}">
        <p15:threadingInfo xmlns:p15="http://schemas.microsoft.com/office/powerpoint/2012/main" timeZoneBias="-21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1-11T07:53:56.686" idx="2">
    <p:pos x="10" y="10"/>
    <p:text>he first 19 variables correspond to the 19 EEG channels , while the last variable Param represents the classifier’s parameter to be optimized. Each channel variable can have one of two values: 1 or 0, where 1 means that the channel is selected for the classification process while 0 means that a channel is being excluded</p:text>
    <p:extLst>
      <p:ext uri="{C676402C-5697-4E1C-873F-D02D1690AC5C}">
        <p15:threadingInfo xmlns:p15="http://schemas.microsoft.com/office/powerpoint/2012/main" timeZoneBias="-21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1-11T07:58:34.036" idx="3">
    <p:pos x="10" y="10"/>
    <p:text>1-The raw EEG signals from all EEG channels are first read,  reprocessed, and then decomposed using VMD.
2. Second, the features are computed by one of the entropy measures (Eq. 2–6), organized, and then stored for iterative use.
 3. NSGA-II or R-NSGA-II is then applied to search for a reduced set of EEG channels and to optimize the classifier’s parameter with respect to classification accuracy. This process starts by first constructing an initial population composed of a set of chromosomes. Each chromosome represents a potential solution for the optimal selection of EEG channels and classifier parameter. 
4. The relevant subset of features corresponding to channels represented by 1 in the chromosome are considered for the classification procedure while the remaining channels’ features are excluded.
5. Using one of the classifiers (RF, DA, SVM, KNN, or ENKNN), accuracy is evaluated while taking into account 10-fold cross validation and the classifier parameter, Param. At this stage, the values of the two objective functions, classification accuracy (CA) and number of channels (No ch), are calculated to be used by NSGA-II or R-NSGA-II for evaluating each solution (chromosome) in the current population.
6. Steps 3 to 5 are repeated, which results in a gradually evolving population of potential solutions. The process is continued until a stopping criterion is met</p:text>
    <p:extLst>
      <p:ext uri="{C676402C-5697-4E1C-873F-D02D1690AC5C}">
        <p15:threadingInfo xmlns:p15="http://schemas.microsoft.com/office/powerpoint/2012/main" timeZoneBias="-21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4-01-11T10:01:48.020" idx="4">
    <p:pos x="10" y="10"/>
    <p:text>EEG signals are recorded and stored on the computer. The signals are then converted to 2-s epochs by frequency. These epochs are 2D arrays with 19 rows and 512 columns, transformed into 1D arrays and then into wavelets that have signal-frequency data by CWT functions. All data is divided into training, and test sets, and their dimensions must change to be input to the networks.</p:text>
    <p:extLst>
      <p:ext uri="{C676402C-5697-4E1C-873F-D02D1690AC5C}">
        <p15:threadingInfo xmlns:p15="http://schemas.microsoft.com/office/powerpoint/2012/main" timeZoneBias="-21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1/14/2024</a:t>
            </a:fld>
            <a:endParaRPr lang="en-US" dirty="0"/>
          </a:p>
        </p:txBody>
      </p:sp>
      <p:sp>
        <p:nvSpPr>
          <p:cNvPr id="4" name="Slide Image Placeholder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WarnockPro-Regular"/>
                <a:ea typeface="Calibri" panose="020F0502020204030204" pitchFamily="34" charset="0"/>
                <a:cs typeface="Arial" panose="020B0604020202020204" pitchFamily="34" charset="0"/>
              </a:rPr>
              <a:t>Alois Alzheimer (1864 –1915) was a German psychiatrist and neuropathologist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a:t>
            </a:fld>
            <a:endParaRPr lang="en-US" dirty="0"/>
          </a:p>
        </p:txBody>
      </p:sp>
    </p:spTree>
    <p:extLst>
      <p:ext uri="{BB962C8B-B14F-4D97-AF65-F5344CB8AC3E}">
        <p14:creationId xmlns:p14="http://schemas.microsoft.com/office/powerpoint/2010/main" val="314378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15</a:t>
            </a:fld>
            <a:endParaRPr lang="en-US" dirty="0"/>
          </a:p>
        </p:txBody>
      </p:sp>
    </p:spTree>
    <p:extLst>
      <p:ext uri="{BB962C8B-B14F-4D97-AF65-F5344CB8AC3E}">
        <p14:creationId xmlns:p14="http://schemas.microsoft.com/office/powerpoint/2010/main" val="3545445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16</a:t>
            </a:fld>
            <a:endParaRPr lang="en-US" dirty="0"/>
          </a:p>
        </p:txBody>
      </p:sp>
    </p:spTree>
    <p:extLst>
      <p:ext uri="{BB962C8B-B14F-4D97-AF65-F5344CB8AC3E}">
        <p14:creationId xmlns:p14="http://schemas.microsoft.com/office/powerpoint/2010/main" val="4037616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17</a:t>
            </a:fld>
            <a:endParaRPr lang="en-US" dirty="0"/>
          </a:p>
        </p:txBody>
      </p:sp>
    </p:spTree>
    <p:extLst>
      <p:ext uri="{BB962C8B-B14F-4D97-AF65-F5344CB8AC3E}">
        <p14:creationId xmlns:p14="http://schemas.microsoft.com/office/powerpoint/2010/main" val="2820356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18</a:t>
            </a:fld>
            <a:endParaRPr lang="en-US" dirty="0"/>
          </a:p>
        </p:txBody>
      </p:sp>
    </p:spTree>
    <p:extLst>
      <p:ext uri="{BB962C8B-B14F-4D97-AF65-F5344CB8AC3E}">
        <p14:creationId xmlns:p14="http://schemas.microsoft.com/office/powerpoint/2010/main" val="2661865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19</a:t>
            </a:fld>
            <a:endParaRPr lang="en-US" dirty="0"/>
          </a:p>
        </p:txBody>
      </p:sp>
    </p:spTree>
    <p:extLst>
      <p:ext uri="{BB962C8B-B14F-4D97-AF65-F5344CB8AC3E}">
        <p14:creationId xmlns:p14="http://schemas.microsoft.com/office/powerpoint/2010/main" val="177534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inionLT-Regular"/>
                <a:ea typeface="Calibri" panose="020F0502020204030204" pitchFamily="34" charset="0"/>
                <a:cs typeface="Arial" panose="020B0604020202020204" pitchFamily="34" charset="0"/>
              </a:rPr>
              <a:t>last procedure in the pre-processing stage is determining of the window size . It should be long enough to be informative about the dynamic of the system and fulfill the processing method. Long processing windows, on the other hand, can increase the computational cost. Therefore, finding a fit window size is an art.</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23</a:t>
            </a:fld>
            <a:endParaRPr lang="en-US" dirty="0"/>
          </a:p>
        </p:txBody>
      </p:sp>
    </p:spTree>
    <p:extLst>
      <p:ext uri="{BB962C8B-B14F-4D97-AF65-F5344CB8AC3E}">
        <p14:creationId xmlns:p14="http://schemas.microsoft.com/office/powerpoint/2010/main" val="2279839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WarnockPro-Regular"/>
                <a:ea typeface="Calibri" panose="020F0502020204030204" pitchFamily="34" charset="0"/>
                <a:cs typeface="Arial" panose="020B0604020202020204" pitchFamily="34" charset="0"/>
              </a:rPr>
              <a:t>Abbreviations: Support Vector Machine (SVM), K-Nearest Neighbor (KNN), Linear Discriminant Analysis (LDA), Multilayer Perceptron (MLP), Random Forest (RF), Naïve </a:t>
            </a:r>
            <a:r>
              <a:rPr lang="en-US" sz="1200" b="0" i="0" dirty="0" err="1">
                <a:solidFill>
                  <a:srgbClr val="000000"/>
                </a:solidFill>
                <a:effectLst/>
                <a:latin typeface="WarnockPro-Regular"/>
                <a:ea typeface="Calibri" panose="020F0502020204030204" pitchFamily="34" charset="0"/>
                <a:cs typeface="Arial" panose="020B0604020202020204" pitchFamily="34" charset="0"/>
              </a:rPr>
              <a:t>Bayse</a:t>
            </a:r>
            <a:r>
              <a:rPr lang="en-US" sz="1200" b="0" i="0" dirty="0">
                <a:solidFill>
                  <a:srgbClr val="000000"/>
                </a:solidFill>
                <a:effectLst/>
                <a:latin typeface="WarnockPro-Regular"/>
                <a:ea typeface="Calibri" panose="020F0502020204030204" pitchFamily="34" charset="0"/>
                <a:cs typeface="Arial" panose="020B0604020202020204" pitchFamily="34" charset="0"/>
              </a:rPr>
              <a:t> (NB), Binary Logistic Regression (BLR), Decision Tree (DT)</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27</a:t>
            </a:fld>
            <a:endParaRPr lang="en-US" dirty="0"/>
          </a:p>
        </p:txBody>
      </p:sp>
    </p:spTree>
    <p:extLst>
      <p:ext uri="{BB962C8B-B14F-4D97-AF65-F5344CB8AC3E}">
        <p14:creationId xmlns:p14="http://schemas.microsoft.com/office/powerpoint/2010/main" val="113578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MinionLT-Regular"/>
                <a:ea typeface="Calibri" panose="020F0502020204030204" pitchFamily="34" charset="0"/>
                <a:cs typeface="Arial" panose="020B0604020202020204" pitchFamily="34" charset="0"/>
              </a:rPr>
              <a:t>                                                                                                                                                                                                                                                                                                                                                                                                                                                                                                                                                                                                                                                                                                                                                                                                                                                                                                                                                                                                                                                                                                                                                                                                                                                                                                                                                                                                                                                                                                                                                                                                                                                                                                                                                                                                                                                                                                                                                                                                                                                                                                                                                                                                                                                                                                                                                                                                                                                                                                                                                                                                                                                                                                                                                                                                                                                                                                                                                                                                                                                                                                                                                                                                                                                                                                                                                                                                                                                                                   (top) 5 s window of raw EEG signal. (bottom) Same window after preprocessing.</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30</a:t>
            </a:fld>
            <a:endParaRPr lang="en-US" dirty="0"/>
          </a:p>
        </p:txBody>
      </p:sp>
    </p:spTree>
    <p:extLst>
      <p:ext uri="{BB962C8B-B14F-4D97-AF65-F5344CB8AC3E}">
        <p14:creationId xmlns:p14="http://schemas.microsoft.com/office/powerpoint/2010/main" val="1981215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Almost all the studies have employed band pass filter or discrete wavelet transform (DWT) to remove some artifacts that lie in a limited frequency band or specific artifacts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choice of the feature selection method removed up to 82% of the EEG spectral features and increased the accuracy of the classifier more than 17%</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31</a:t>
            </a:fld>
            <a:endParaRPr lang="en-US" dirty="0"/>
          </a:p>
        </p:txBody>
      </p:sp>
    </p:spTree>
    <p:extLst>
      <p:ext uri="{BB962C8B-B14F-4D97-AF65-F5344CB8AC3E}">
        <p14:creationId xmlns:p14="http://schemas.microsoft.com/office/powerpoint/2010/main" val="159265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 More formally, coherence refers to the normalized covariance of two signals in the spectral domain. In literature, authors have reported an 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This means that the relative power in the fast rhythms (alpha and beta) decreases, while the relative power in the slow rhythms (delta and theta) increases.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33</a:t>
            </a:fld>
            <a:endParaRPr lang="en-US" dirty="0"/>
          </a:p>
        </p:txBody>
      </p:sp>
    </p:spTree>
    <p:extLst>
      <p:ext uri="{BB962C8B-B14F-4D97-AF65-F5344CB8AC3E}">
        <p14:creationId xmlns:p14="http://schemas.microsoft.com/office/powerpoint/2010/main" val="241949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 of Aβ positivity of up to 0.75 for patients with MCI and of 0.60 for SCD subjects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CharisSIL"/>
                <a:ea typeface="Times New Roman" panose="02020603050405020304" pitchFamily="18" charset="0"/>
                <a:cs typeface="Times New Roman" panose="02020603050405020304" pitchFamily="18" charset="0"/>
              </a:rPr>
              <a:t>approximately 15</a:t>
            </a:r>
            <a:r>
              <a:rPr lang="en-US" sz="1200" dirty="0">
                <a:solidFill>
                  <a:srgbClr val="000000"/>
                </a:solidFill>
                <a:effectLst/>
                <a:latin typeface="STIX-Regular"/>
                <a:ea typeface="Times New Roman" panose="02020603050405020304" pitchFamily="18" charset="0"/>
                <a:cs typeface="Times New Roman" panose="02020603050405020304" pitchFamily="18" charset="0"/>
              </a:rPr>
              <a:t>–</a:t>
            </a:r>
            <a:r>
              <a:rPr lang="en-US" sz="1200" dirty="0">
                <a:solidFill>
                  <a:srgbClr val="000000"/>
                </a:solidFill>
                <a:effectLst/>
                <a:latin typeface="CharisSIL"/>
                <a:ea typeface="Times New Roman" panose="02020603050405020304" pitchFamily="18" charset="0"/>
                <a:cs typeface="Times New Roman" panose="02020603050405020304" pitchFamily="18" charset="0"/>
              </a:rPr>
              <a:t>20% of MCI patients progressing to AD each year</a:t>
            </a:r>
          </a:p>
          <a:p>
            <a:r>
              <a:rPr lang="en-US" dirty="0"/>
              <a:t>Very Mild Dementia: Cognitive decline is noticeable but does not interfere with daily activities.</a:t>
            </a:r>
          </a:p>
          <a:p>
            <a:r>
              <a:rPr lang="en-US" dirty="0"/>
              <a:t>Mild Dementia: Cognitive decline is noticeable and begins to interfere with daily activities.</a:t>
            </a:r>
          </a:p>
          <a:p>
            <a:r>
              <a:rPr lang="en-US" dirty="0"/>
              <a:t>Moderate Dementia: Cognitive decline is significant and interferes with daily activities such as dressing and bathing.</a:t>
            </a:r>
          </a:p>
          <a:p>
            <a:r>
              <a:rPr lang="en-US" dirty="0"/>
              <a:t>Severe Dementia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a:t>
            </a:fld>
            <a:endParaRPr lang="en-US" dirty="0"/>
          </a:p>
        </p:txBody>
      </p:sp>
    </p:spTree>
    <p:extLst>
      <p:ext uri="{BB962C8B-B14F-4D97-AF65-F5344CB8AC3E}">
        <p14:creationId xmlns:p14="http://schemas.microsoft.com/office/powerpoint/2010/main" val="370270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effectLst/>
                <a:latin typeface="Times-Roman"/>
                <a:ea typeface="Times New Roman" panose="02020603050405020304" pitchFamily="18" charset="0"/>
                <a:cs typeface="Times New Roman" panose="02020603050405020304" pitchFamily="18" charset="0"/>
              </a:rPr>
              <a:t>This transform is used to decompose a time signal into a sum of sines and cosines of different frequencies and infinite length. </a:t>
            </a:r>
            <a:r>
              <a:rPr lang="en-US" sz="1200" dirty="0">
                <a:solidFill>
                  <a:srgbClr val="000000"/>
                </a:solidFill>
                <a:effectLst/>
                <a:latin typeface="MinionLT-Regular"/>
                <a:ea typeface="Calibri" panose="020F0502020204030204" pitchFamily="34" charset="0"/>
                <a:cs typeface="Arial" panose="020B0604020202020204" pitchFamily="34" charset="0"/>
              </a:rPr>
              <a:t>spectral content of the EEG cannot be tracked by the Fourier transform, as the sines and cosines used in this transform are infinite length. Conversely, the </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34</a:t>
            </a:fld>
            <a:endParaRPr lang="en-US" dirty="0"/>
          </a:p>
        </p:txBody>
      </p:sp>
    </p:spTree>
    <p:extLst>
      <p:ext uri="{BB962C8B-B14F-4D97-AF65-F5344CB8AC3E}">
        <p14:creationId xmlns:p14="http://schemas.microsoft.com/office/powerpoint/2010/main" val="1902420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model is then built using only data from the training set, and the model is used to predict the response value of the one observation left out of the model. This process is repeated n times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35</a:t>
            </a:fld>
            <a:endParaRPr lang="en-US" dirty="0"/>
          </a:p>
        </p:txBody>
      </p:sp>
    </p:spTree>
    <p:extLst>
      <p:ext uri="{BB962C8B-B14F-4D97-AF65-F5344CB8AC3E}">
        <p14:creationId xmlns:p14="http://schemas.microsoft.com/office/powerpoint/2010/main" val="2686946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Datasets are available from the corresponding author upon reasonable request</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37</a:t>
            </a:fld>
            <a:endParaRPr lang="en-US" dirty="0"/>
          </a:p>
        </p:txBody>
      </p:sp>
    </p:spTree>
    <p:extLst>
      <p:ext uri="{BB962C8B-B14F-4D97-AF65-F5344CB8AC3E}">
        <p14:creationId xmlns:p14="http://schemas.microsoft.com/office/powerpoint/2010/main" val="69901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EEG dataset is available as open source.</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38</a:t>
            </a:fld>
            <a:endParaRPr lang="en-US" dirty="0"/>
          </a:p>
        </p:txBody>
      </p:sp>
    </p:spTree>
    <p:extLst>
      <p:ext uri="{BB962C8B-B14F-4D97-AF65-F5344CB8AC3E}">
        <p14:creationId xmlns:p14="http://schemas.microsoft.com/office/powerpoint/2010/main" val="1838743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40</a:t>
            </a:fld>
            <a:endParaRPr lang="en-US" dirty="0"/>
          </a:p>
        </p:txBody>
      </p:sp>
    </p:spTree>
    <p:extLst>
      <p:ext uri="{BB962C8B-B14F-4D97-AF65-F5344CB8AC3E}">
        <p14:creationId xmlns:p14="http://schemas.microsoft.com/office/powerpoint/2010/main" val="2884163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LTStd-Roman"/>
                <a:ea typeface="Calibri" panose="020F0502020204030204" pitchFamily="34" charset="0"/>
                <a:cs typeface="Arial" panose="020B0604020202020204" pitchFamily="34" charset="0"/>
              </a:rPr>
              <a:t>First, each recording was divided into 30-second time windows with 15 seconds overlap to create the pool of EEG signals that will be used for the classification task. Next, the following two features have been extracted</a:t>
            </a:r>
            <a:endParaRPr lang="en-US" dirty="0"/>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41</a:t>
            </a:fld>
            <a:endParaRPr lang="en-US" dirty="0"/>
          </a:p>
        </p:txBody>
      </p:sp>
    </p:spTree>
    <p:extLst>
      <p:ext uri="{BB962C8B-B14F-4D97-AF65-F5344CB8AC3E}">
        <p14:creationId xmlns:p14="http://schemas.microsoft.com/office/powerpoint/2010/main" val="42797692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send the datasets at the request of the authors</a:t>
            </a: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43</a:t>
            </a:fld>
            <a:endParaRPr lang="en-US" dirty="0"/>
          </a:p>
        </p:txBody>
      </p:sp>
    </p:spTree>
    <p:extLst>
      <p:ext uri="{BB962C8B-B14F-4D97-AF65-F5344CB8AC3E}">
        <p14:creationId xmlns:p14="http://schemas.microsoft.com/office/powerpoint/2010/main" val="1574273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Times-Roman"/>
                <a:ea typeface="Calibri" panose="020F0502020204030204" pitchFamily="34" charset="0"/>
                <a:cs typeface="Arial" panose="020B0604020202020204" pitchFamily="34" charset="0"/>
              </a:rPr>
              <a:t>Clinical Dementia Rating </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5</a:t>
            </a:fld>
            <a:endParaRPr lang="en-US" dirty="0"/>
          </a:p>
        </p:txBody>
      </p:sp>
    </p:spTree>
    <p:extLst>
      <p:ext uri="{BB962C8B-B14F-4D97-AF65-F5344CB8AC3E}">
        <p14:creationId xmlns:p14="http://schemas.microsoft.com/office/powerpoint/2010/main" val="4285481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b="0" i="0" dirty="0">
                <a:solidFill>
                  <a:srgbClr val="212529"/>
                </a:solidFill>
                <a:effectLst/>
                <a:latin typeface="Vazir"/>
              </a:rPr>
              <a:t> MCI  </a:t>
            </a:r>
            <a:r>
              <a:rPr lang="fa-IR" b="0" i="0" dirty="0">
                <a:solidFill>
                  <a:srgbClr val="212529"/>
                </a:solidFill>
                <a:effectLst/>
                <a:latin typeface="Vazir"/>
              </a:rPr>
              <a:t>همیشه به زوال عقل منجر نمی‌شود، بلکه گاهی اوقات ثابت می‌ماند یا حتی زمانی که فرد به شرایط طبیعی خود بازگشت، علائم آن از بین می‌رود. متخصصان اختلال شناختی خفیف را به دو نوع "</a:t>
            </a:r>
            <a:r>
              <a:rPr lang="en-US" b="0" i="0" dirty="0">
                <a:solidFill>
                  <a:srgbClr val="212529"/>
                </a:solidFill>
                <a:effectLst/>
                <a:latin typeface="Vazir"/>
              </a:rPr>
              <a:t>aMCI" </a:t>
            </a:r>
            <a:r>
              <a:rPr lang="fa-IR" b="0" i="0" dirty="0">
                <a:solidFill>
                  <a:srgbClr val="212529"/>
                </a:solidFill>
                <a:effectLst/>
                <a:latin typeface="Vazir"/>
              </a:rPr>
              <a:t>و "</a:t>
            </a:r>
            <a:r>
              <a:rPr lang="en-US" b="0" i="0" dirty="0" err="1">
                <a:solidFill>
                  <a:srgbClr val="212529"/>
                </a:solidFill>
                <a:effectLst/>
                <a:latin typeface="Vazir"/>
              </a:rPr>
              <a:t>naMCI</a:t>
            </a:r>
            <a:r>
              <a:rPr lang="en-US" b="0" i="0" dirty="0">
                <a:solidFill>
                  <a:srgbClr val="212529"/>
                </a:solidFill>
                <a:effectLst/>
                <a:latin typeface="Vazir"/>
              </a:rPr>
              <a:t>" </a:t>
            </a:r>
            <a:r>
              <a:rPr lang="fa-IR" b="0" i="0" dirty="0">
                <a:solidFill>
                  <a:srgbClr val="212529"/>
                </a:solidFill>
                <a:effectLst/>
                <a:latin typeface="Vazir"/>
              </a:rPr>
              <a:t>تقسیم کردند. نوع اول به اختلالی گفته می‌شود که بر حافظه اثر می‌گذارد، در حالی که نوع دیگر ، توانایی‌های ذهنی را تحت تاثیر قرار می‌دهد. موضوع قابل توجه اینکه </a:t>
            </a:r>
            <a:r>
              <a:rPr lang="en-US" b="0" i="0" dirty="0">
                <a:solidFill>
                  <a:srgbClr val="212529"/>
                </a:solidFill>
                <a:effectLst/>
                <a:latin typeface="Vazir"/>
              </a:rPr>
              <a:t>aMCI، </a:t>
            </a:r>
            <a:r>
              <a:rPr lang="fa-IR" b="0" i="0" dirty="0">
                <a:solidFill>
                  <a:srgbClr val="212529"/>
                </a:solidFill>
                <a:effectLst/>
                <a:latin typeface="Vazir"/>
              </a:rPr>
              <a:t>خطر ابتلا به بیماری آلزایمر را بیشتر از نوع دیگر افزایش می‌دهد.</a:t>
            </a:r>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6</a:t>
            </a:fld>
            <a:endParaRPr lang="en-US" dirty="0"/>
          </a:p>
        </p:txBody>
      </p:sp>
    </p:spTree>
    <p:extLst>
      <p:ext uri="{BB962C8B-B14F-4D97-AF65-F5344CB8AC3E}">
        <p14:creationId xmlns:p14="http://schemas.microsoft.com/office/powerpoint/2010/main" val="169983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**SPECT scan** is a type of imaging test that uses a radioactive substance and a special camera to create 3D pictures</a:t>
            </a:r>
          </a:p>
        </p:txBody>
      </p:sp>
      <p:sp>
        <p:nvSpPr>
          <p:cNvPr id="4" name="Slide Number Placeholder 3"/>
          <p:cNvSpPr>
            <a:spLocks noGrp="1"/>
          </p:cNvSpPr>
          <p:nvPr>
            <p:ph type="sldNum" sz="quarter" idx="5"/>
          </p:nvPr>
        </p:nvSpPr>
        <p:spPr/>
        <p:txBody>
          <a:bodyPr/>
          <a:lstStyle/>
          <a:p>
            <a:fld id="{F52A25F9-16D3-E64A-8639-7B020C319E7B}" type="slidenum">
              <a:rPr lang="en-US" smtClean="0"/>
              <a:pPr/>
              <a:t>7</a:t>
            </a:fld>
            <a:endParaRPr lang="en-US" dirty="0"/>
          </a:p>
        </p:txBody>
      </p:sp>
    </p:spTree>
    <p:extLst>
      <p:ext uri="{BB962C8B-B14F-4D97-AF65-F5344CB8AC3E}">
        <p14:creationId xmlns:p14="http://schemas.microsoft.com/office/powerpoint/2010/main" val="276301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8</a:t>
            </a:fld>
            <a:endParaRPr lang="en-US" dirty="0"/>
          </a:p>
        </p:txBody>
      </p:sp>
    </p:spTree>
    <p:extLst>
      <p:ext uri="{BB962C8B-B14F-4D97-AF65-F5344CB8AC3E}">
        <p14:creationId xmlns:p14="http://schemas.microsoft.com/office/powerpoint/2010/main" val="33492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10</a:t>
            </a:fld>
            <a:endParaRPr lang="en-US" dirty="0"/>
          </a:p>
        </p:txBody>
      </p:sp>
    </p:spTree>
    <p:extLst>
      <p:ext uri="{BB962C8B-B14F-4D97-AF65-F5344CB8AC3E}">
        <p14:creationId xmlns:p14="http://schemas.microsoft.com/office/powerpoint/2010/main" val="3220269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Hz refers to the sampling rate at which electrical activity in the brain is measured . It means that **200 samples per second</a:t>
            </a:r>
          </a:p>
        </p:txBody>
      </p:sp>
      <p:sp>
        <p:nvSpPr>
          <p:cNvPr id="4" name="Slide Number Placeholder 3"/>
          <p:cNvSpPr>
            <a:spLocks noGrp="1"/>
          </p:cNvSpPr>
          <p:nvPr>
            <p:ph type="sldNum" sz="quarter" idx="5"/>
          </p:nvPr>
        </p:nvSpPr>
        <p:spPr/>
        <p:txBody>
          <a:bodyPr/>
          <a:lstStyle/>
          <a:p>
            <a:fld id="{F52A25F9-16D3-E64A-8639-7B020C319E7B}" type="slidenum">
              <a:rPr lang="en-US" smtClean="0"/>
              <a:pPr/>
              <a:t>13</a:t>
            </a:fld>
            <a:endParaRPr lang="en-US" dirty="0"/>
          </a:p>
        </p:txBody>
      </p:sp>
    </p:spTree>
    <p:extLst>
      <p:ext uri="{BB962C8B-B14F-4D97-AF65-F5344CB8AC3E}">
        <p14:creationId xmlns:p14="http://schemas.microsoft.com/office/powerpoint/2010/main" val="3518051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AdvP932A"/>
                <a:ea typeface="Calibri" panose="020F0502020204030204" pitchFamily="34" charset="0"/>
                <a:cs typeface="Arial" panose="020B0604020202020204" pitchFamily="34" charset="0"/>
              </a:rPr>
              <a:t>The distances between adjacent electrodes are either 10% or 20% of the total front-back (nasion-inion) or right-left distance of the skull.</a:t>
            </a:r>
            <a:r>
              <a:rPr lang="en-US" sz="1200" b="0" i="0" dirty="0">
                <a:solidFill>
                  <a:srgbClr val="000000"/>
                </a:solidFill>
                <a:effectLst/>
                <a:latin typeface="WarnockPro-Regular"/>
                <a:ea typeface="Calibri" panose="020F0502020204030204" pitchFamily="34" charset="0"/>
                <a:cs typeface="Arial" panose="020B0604020202020204" pitchFamily="34" charset="0"/>
              </a:rPr>
              <a:t> </a:t>
            </a:r>
            <a:r>
              <a:rPr lang="en-US" sz="1200" dirty="0">
                <a:solidFill>
                  <a:srgbClr val="000000"/>
                </a:solidFill>
                <a:effectLst/>
                <a:latin typeface="AdvP932A"/>
                <a:ea typeface="Calibri" panose="020F0502020204030204" pitchFamily="34" charset="0"/>
                <a:cs typeface="Arial" panose="020B0604020202020204" pitchFamily="34" charset="0"/>
              </a:rPr>
              <a:t>large interelectrode distance.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F52A25F9-16D3-E64A-8639-7B020C319E7B}" type="slidenum">
              <a:rPr lang="en-US" smtClean="0"/>
              <a:pPr/>
              <a:t>14</a:t>
            </a:fld>
            <a:endParaRPr lang="en-US" dirty="0"/>
          </a:p>
        </p:txBody>
      </p:sp>
    </p:spTree>
    <p:extLst>
      <p:ext uri="{BB962C8B-B14F-4D97-AF65-F5344CB8AC3E}">
        <p14:creationId xmlns:p14="http://schemas.microsoft.com/office/powerpoint/2010/main" val="2284440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tx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Presentation</a:t>
            </a:r>
            <a:br>
              <a:rPr lang="en-US" dirty="0"/>
            </a:br>
            <a:r>
              <a:rPr lang="en-US" dirty="0"/>
              <a:t>Title</a:t>
            </a:r>
          </a:p>
        </p:txBody>
      </p:sp>
      <p:sp>
        <p:nvSpPr>
          <p:cNvPr id="3" name="TextBox 2">
            <a:extLst>
              <a:ext uri="{FF2B5EF4-FFF2-40B4-BE49-F238E27FC236}">
                <a16:creationId xmlns:a16="http://schemas.microsoft.com/office/drawing/2014/main" id="{0C5535E2-9CDC-428E-97B1-96DC37EA94E9}"/>
              </a:ext>
            </a:extLst>
          </p:cNvPr>
          <p:cNvSpPr txBox="1"/>
          <p:nvPr userDrawn="1"/>
        </p:nvSpPr>
        <p:spPr>
          <a:xfrm>
            <a:off x="658368" y="6010861"/>
            <a:ext cx="2912016" cy="369332"/>
          </a:xfrm>
          <a:prstGeom prst="rect">
            <a:avLst/>
          </a:prstGeom>
          <a:noFill/>
        </p:spPr>
        <p:txBody>
          <a:bodyPr wrap="none" rtlCol="1">
            <a:spAutoFit/>
          </a:bodyPr>
          <a:lstStyle/>
          <a:p>
            <a:r>
              <a:rPr lang="en-US" dirty="0">
                <a:cs typeface="Titr" panose="00000700000000000000" pitchFamily="2" charset="-78"/>
              </a:rPr>
              <a:t>UNIVERSITY OF ZANJAN</a:t>
            </a:r>
            <a:endParaRPr lang="fa-IR" dirty="0">
              <a:cs typeface="Titr" panose="00000700000000000000" pitchFamily="2" charset="-78"/>
            </a:endParaRPr>
          </a:p>
        </p:txBody>
      </p:sp>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0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1079500"/>
            <a:ext cx="7093434" cy="57785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616792"/>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1066800"/>
            <a:ext cx="7077369" cy="293259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54085193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06A37-D6A5-0C40-A676-03633A9FD245}"/>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1066800"/>
            <a:ext cx="12192000" cy="57912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27604589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mn-lt"/>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stretch>
            <a:fillRect/>
          </a:stretch>
        </p:blipFill>
        <p:spPr>
          <a:xfrm>
            <a:off x="660402" y="6041329"/>
            <a:ext cx="4800595" cy="355823"/>
          </a:xfrm>
          <a:prstGeom prst="rect">
            <a:avLst/>
          </a:prstGeom>
        </p:spPr>
      </p:pic>
    </p:spTree>
    <p:extLst>
      <p:ext uri="{BB962C8B-B14F-4D97-AF65-F5344CB8AC3E}">
        <p14:creationId xmlns:p14="http://schemas.microsoft.com/office/powerpoint/2010/main" val="3910948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tx2"/>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tx1"/>
                </a:solidFill>
                <a:latin typeface="+mn-lt"/>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stretch>
            <a:fillRect/>
          </a:stretch>
        </p:blipFill>
        <p:spPr>
          <a:xfrm>
            <a:off x="355600" y="321249"/>
            <a:ext cx="4800600" cy="355823"/>
          </a:xfrm>
          <a:prstGeom prst="rect">
            <a:avLst/>
          </a:prstGeom>
        </p:spPr>
      </p:pic>
    </p:spTree>
    <p:extLst>
      <p:ext uri="{BB962C8B-B14F-4D97-AF65-F5344CB8AC3E}">
        <p14:creationId xmlns:p14="http://schemas.microsoft.com/office/powerpoint/2010/main" val="207956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40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3219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62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84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Tree>
    <p:extLst>
      <p:ext uri="{BB962C8B-B14F-4D97-AF65-F5344CB8AC3E}">
        <p14:creationId xmlns:p14="http://schemas.microsoft.com/office/powerpoint/2010/main" val="120925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D439930E-F253-DE46-B952-3E0957740773}"/>
              </a:ext>
            </a:extLst>
          </p:cNvPr>
          <p:cNvSpPr txBox="1">
            <a:spLocks/>
          </p:cNvSpPr>
          <p:nvPr userDrawn="1"/>
        </p:nvSpPr>
        <p:spPr>
          <a:xfrm>
            <a:off x="6938176" y="6319774"/>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53C135-CEC6-A548-8917-8F7FEB82358B}" type="slidenum">
              <a:rPr lang="en-US" b="1" smtClean="0"/>
              <a:pPr/>
              <a:t>‹#›</a:t>
            </a:fld>
            <a:endParaRPr lang="en-US" b="1" dirty="0"/>
          </a:p>
        </p:txBody>
      </p:sp>
      <p:sp>
        <p:nvSpPr>
          <p:cNvPr id="4" name="TextBox 3">
            <a:extLst>
              <a:ext uri="{FF2B5EF4-FFF2-40B4-BE49-F238E27FC236}">
                <a16:creationId xmlns:a16="http://schemas.microsoft.com/office/drawing/2014/main" id="{4F2FC0C9-8045-41E9-8A1C-C26F57B18467}"/>
              </a:ext>
            </a:extLst>
          </p:cNvPr>
          <p:cNvSpPr txBox="1"/>
          <p:nvPr userDrawn="1"/>
        </p:nvSpPr>
        <p:spPr>
          <a:xfrm>
            <a:off x="566928" y="419877"/>
            <a:ext cx="9940046" cy="369332"/>
          </a:xfrm>
          <a:prstGeom prst="rect">
            <a:avLst/>
          </a:prstGeom>
          <a:noFill/>
        </p:spPr>
        <p:txBody>
          <a:bodyPr wrap="square" rtlCol="1">
            <a:spAutoFit/>
          </a:bodyPr>
          <a:lstStyle/>
          <a:p>
            <a:r>
              <a:rPr lang="en-US" sz="1800" b="0" dirty="0"/>
              <a:t>Predicting Alzheimer’s Disease : A Review</a:t>
            </a:r>
            <a:endParaRPr lang="fa-IR"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3" r:id="rId3"/>
    <p:sldLayoutId id="2147483669" r:id="rId4"/>
    <p:sldLayoutId id="2147483650" r:id="rId5"/>
    <p:sldLayoutId id="2147483664" r:id="rId6"/>
    <p:sldLayoutId id="2147483652" r:id="rId7"/>
    <p:sldLayoutId id="2147483653" r:id="rId8"/>
    <p:sldLayoutId id="2147483654" r:id="rId9"/>
    <p:sldLayoutId id="2147483655" r:id="rId10"/>
    <p:sldLayoutId id="2147483665" r:id="rId11"/>
    <p:sldLayoutId id="2147483666" r:id="rId12"/>
    <p:sldLayoutId id="2147483660" r:id="rId13"/>
    <p:sldLayoutId id="2147483667" r:id="rId14"/>
  </p:sldLayoutIdLst>
  <p:hf hdr="0" dt="0"/>
  <p:txStyles>
    <p:title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397720" y="739966"/>
            <a:ext cx="11396559" cy="1671637"/>
          </a:xfrm>
        </p:spPr>
        <p:txBody>
          <a:bodyPr/>
          <a:lstStyle/>
          <a:p>
            <a:r>
              <a:rPr lang="en-US" sz="4000" b="0" dirty="0"/>
              <a:t>Early Detection of Alzheimer’s disease</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4625445"/>
            <a:ext cx="6638544" cy="656770"/>
          </a:xfrm>
        </p:spPr>
        <p:txBody>
          <a:bodyPr/>
          <a:lstStyle/>
          <a:p>
            <a:r>
              <a:rPr lang="en-US" dirty="0"/>
              <a:t>Ramin Nourizadeh</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1568144"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pic>
        <p:nvPicPr>
          <p:cNvPr id="7" name="Picture 6">
            <a:extLst>
              <a:ext uri="{FF2B5EF4-FFF2-40B4-BE49-F238E27FC236}">
                <a16:creationId xmlns:a16="http://schemas.microsoft.com/office/drawing/2014/main" id="{EE7B5E14-758C-4577-94E2-855E23DDE4FA}"/>
              </a:ext>
            </a:extLst>
          </p:cNvPr>
          <p:cNvPicPr/>
          <p:nvPr/>
        </p:nvPicPr>
        <p:blipFill>
          <a:blip r:embed="rId3"/>
          <a:stretch>
            <a:fillRect/>
          </a:stretch>
        </p:blipFill>
        <p:spPr>
          <a:xfrm>
            <a:off x="5684363" y="1284893"/>
            <a:ext cx="5005448" cy="4474884"/>
          </a:xfrm>
          <a:prstGeom prst="rect">
            <a:avLst/>
          </a:prstGeom>
        </p:spPr>
      </p:pic>
      <p:sp>
        <p:nvSpPr>
          <p:cNvPr id="6" name="Slide Text">
            <a:extLst>
              <a:ext uri="{FF2B5EF4-FFF2-40B4-BE49-F238E27FC236}">
                <a16:creationId xmlns:a16="http://schemas.microsoft.com/office/drawing/2014/main" id="{9BE5100C-91B5-42F6-84B4-095D6E871B16}"/>
              </a:ext>
            </a:extLst>
          </p:cNvPr>
          <p:cNvSpPr>
            <a:spLocks noGrp="1"/>
          </p:cNvSpPr>
          <p:nvPr>
            <p:ph idx="1"/>
          </p:nvPr>
        </p:nvSpPr>
        <p:spPr>
          <a:xfrm>
            <a:off x="595085" y="2642314"/>
            <a:ext cx="5500915" cy="3758486"/>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Electroencephalography signals (EEG) </a:t>
            </a:r>
          </a:p>
          <a:p>
            <a:pPr lvl="1">
              <a:lnSpc>
                <a:spcPct val="107000"/>
              </a:lnSpc>
              <a:spcAft>
                <a:spcPts val="800"/>
              </a:spcAft>
            </a:pPr>
            <a:r>
              <a:rPr lang="en-US" dirty="0">
                <a:solidFill>
                  <a:srgbClr val="000000"/>
                </a:solidFill>
                <a:latin typeface="WarnockPro-Regular"/>
                <a:ea typeface="Calibri" panose="020F0502020204030204" pitchFamily="34" charset="0"/>
                <a:cs typeface="Arial" panose="020B0604020202020204" pitchFamily="34" charset="0"/>
              </a:rPr>
              <a:t>D</a:t>
            </a:r>
            <a:r>
              <a:rPr lang="en-US" b="0" i="0" dirty="0">
                <a:solidFill>
                  <a:srgbClr val="000000"/>
                </a:solidFill>
                <a:effectLst/>
                <a:latin typeface="WarnockPro-Regular"/>
                <a:ea typeface="Calibri" panose="020F0502020204030204" pitchFamily="34" charset="0"/>
                <a:cs typeface="Arial" panose="020B0604020202020204" pitchFamily="34" charset="0"/>
              </a:rPr>
              <a:t>etecting electrical activity in the brain</a:t>
            </a:r>
          </a:p>
        </p:txBody>
      </p:sp>
    </p:spTree>
    <p:extLst>
      <p:ext uri="{BB962C8B-B14F-4D97-AF65-F5344CB8AC3E}">
        <p14:creationId xmlns:p14="http://schemas.microsoft.com/office/powerpoint/2010/main" val="347402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7379991"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EEG Disadvantages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noisy raw data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low spatial resolution </a:t>
            </a:r>
          </a:p>
          <a:p>
            <a:pPr lvl="1">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Artifacts </a:t>
            </a:r>
          </a:p>
          <a:p>
            <a:pPr lvl="2">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power line, bad electrode contact and broken electrodes</a:t>
            </a:r>
          </a:p>
          <a:p>
            <a:pPr lvl="2">
              <a:lnSpc>
                <a:spcPct val="107000"/>
              </a:lnSpc>
              <a:spcAft>
                <a:spcPts val="800"/>
              </a:spcAft>
            </a:pPr>
            <a:r>
              <a:rPr lang="en-US" b="0" i="0" dirty="0">
                <a:solidFill>
                  <a:srgbClr val="000000"/>
                </a:solidFill>
                <a:effectLst/>
                <a:latin typeface="WarnockPro-Regular"/>
                <a:ea typeface="Calibri" panose="020F0502020204030204" pitchFamily="34" charset="0"/>
                <a:cs typeface="Arial" panose="020B0604020202020204" pitchFamily="34" charset="0"/>
              </a:rPr>
              <a:t>Eye movements, muscle activity, and cardiac signals</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a:t>
            </a:r>
          </a:p>
        </p:txBody>
      </p:sp>
    </p:spTree>
    <p:extLst>
      <p:ext uri="{BB962C8B-B14F-4D97-AF65-F5344CB8AC3E}">
        <p14:creationId xmlns:p14="http://schemas.microsoft.com/office/powerpoint/2010/main" val="353623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Stages: </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Data acquisition</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Signal denoising</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Feature extraction</a:t>
            </a:r>
          </a:p>
          <a:p>
            <a:pPr lvl="1">
              <a:lnSpc>
                <a:spcPct val="107000"/>
              </a:lnSpc>
              <a:spcAft>
                <a:spcPts val="800"/>
              </a:spcAft>
            </a:pPr>
            <a:r>
              <a:rPr lang="en-US" dirty="0">
                <a:solidFill>
                  <a:srgbClr val="000000"/>
                </a:solidFill>
                <a:effectLst/>
                <a:latin typeface="CharisSIL"/>
                <a:ea typeface="Calibri" panose="020F0502020204030204" pitchFamily="34" charset="0"/>
                <a:cs typeface="Arial" panose="020B0604020202020204" pitchFamily="34" charset="0"/>
              </a:rPr>
              <a:t>Classification.</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1741413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7172602" cy="3529013"/>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200 Hz </a:t>
            </a:r>
            <a:endParaRPr lang="en-US"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In a 10-min eye-closed resting state</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Participants were required to remain awake during the entire recording</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Capture neural events in milliseconds</a:t>
            </a:r>
          </a:p>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spatial resolution is limited by the number of electrodes</a:t>
            </a: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b="0" i="0" dirty="0">
              <a:solidFill>
                <a:srgbClr val="000000"/>
              </a:solidFill>
              <a:effectLst/>
              <a:latin typeface="WarnockPro-Regular"/>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Tree>
    <p:extLst>
      <p:ext uri="{BB962C8B-B14F-4D97-AF65-F5344CB8AC3E}">
        <p14:creationId xmlns:p14="http://schemas.microsoft.com/office/powerpoint/2010/main" val="2333343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FB0F77F9-4091-4E78-B914-09A4192E13CF}"/>
              </a:ext>
            </a:extLst>
          </p:cNvPr>
          <p:cNvPicPr>
            <a:picLocks noChangeAspect="1"/>
          </p:cNvPicPr>
          <p:nvPr/>
        </p:nvPicPr>
        <p:blipFill>
          <a:blip r:embed="rId3"/>
          <a:stretch>
            <a:fillRect/>
          </a:stretch>
        </p:blipFill>
        <p:spPr>
          <a:xfrm>
            <a:off x="3481424" y="1822781"/>
            <a:ext cx="7141974" cy="3766275"/>
          </a:xfrm>
          <a:prstGeom prst="rect">
            <a:avLst/>
          </a:prstGeom>
        </p:spPr>
      </p:pic>
    </p:spTree>
    <p:extLst>
      <p:ext uri="{BB962C8B-B14F-4D97-AF65-F5344CB8AC3E}">
        <p14:creationId xmlns:p14="http://schemas.microsoft.com/office/powerpoint/2010/main" val="3714819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
        <p:nvSpPr>
          <p:cNvPr id="5" name="Slide Text">
            <a:extLst>
              <a:ext uri="{FF2B5EF4-FFF2-40B4-BE49-F238E27FC236}">
                <a16:creationId xmlns:a16="http://schemas.microsoft.com/office/drawing/2014/main" id="{1189E11F-0ABB-4E99-BAB8-46DAB1819D55}"/>
              </a:ext>
            </a:extLst>
          </p:cNvPr>
          <p:cNvSpPr>
            <a:spLocks noGrp="1"/>
          </p:cNvSpPr>
          <p:nvPr>
            <p:ph idx="1"/>
          </p:nvPr>
        </p:nvSpPr>
        <p:spPr>
          <a:xfrm>
            <a:off x="595085" y="2642314"/>
            <a:ext cx="4419975" cy="3664218"/>
          </a:xfrm>
        </p:spPr>
        <p:txBody>
          <a:bodyPr/>
          <a:lstStyle/>
          <a:p>
            <a:r>
              <a:rPr lang="en-US" dirty="0">
                <a:latin typeface="CharisSIL"/>
                <a:ea typeface="Calibri" panose="020F0502020204030204" pitchFamily="34" charset="0"/>
                <a:cs typeface="Arial" panose="020B0604020202020204" pitchFamily="34" charset="0"/>
              </a:rPr>
              <a:t>T3, T4, T5, and T6 channels in classification of HC, AD, and MCI. </a:t>
            </a:r>
          </a:p>
          <a:p>
            <a:r>
              <a:rPr lang="en-US" dirty="0">
                <a:latin typeface="CharisSIL"/>
                <a:ea typeface="Calibri" panose="020F0502020204030204" pitchFamily="34" charset="0"/>
                <a:cs typeface="Arial" panose="020B0604020202020204" pitchFamily="34" charset="0"/>
              </a:rPr>
              <a:t>FP2, Fz,F3, </a:t>
            </a:r>
            <a:r>
              <a:rPr lang="en-US" dirty="0" err="1">
                <a:latin typeface="CharisSIL"/>
                <a:ea typeface="Calibri" panose="020F0502020204030204" pitchFamily="34" charset="0"/>
                <a:cs typeface="Arial" panose="020B0604020202020204" pitchFamily="34" charset="0"/>
              </a:rPr>
              <a:t>Pz</a:t>
            </a:r>
            <a:r>
              <a:rPr lang="en-US" dirty="0">
                <a:latin typeface="CharisSIL"/>
                <a:ea typeface="Calibri" panose="020F0502020204030204" pitchFamily="34" charset="0"/>
                <a:cs typeface="Arial" panose="020B0604020202020204" pitchFamily="34" charset="0"/>
              </a:rPr>
              <a:t>, and T5 channels in MCI classification</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6096000" y="1522625"/>
            <a:ext cx="4524375" cy="4048125"/>
          </a:xfrm>
          <a:prstGeom prst="rect">
            <a:avLst/>
          </a:prstGeom>
        </p:spPr>
      </p:pic>
    </p:spTree>
    <p:extLst>
      <p:ext uri="{BB962C8B-B14F-4D97-AF65-F5344CB8AC3E}">
        <p14:creationId xmlns:p14="http://schemas.microsoft.com/office/powerpoint/2010/main" val="19436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
        <p:nvSpPr>
          <p:cNvPr id="5" name="Slide Text">
            <a:extLst>
              <a:ext uri="{FF2B5EF4-FFF2-40B4-BE49-F238E27FC236}">
                <a16:creationId xmlns:a16="http://schemas.microsoft.com/office/drawing/2014/main" id="{1189E11F-0ABB-4E99-BAB8-46DAB1819D55}"/>
              </a:ext>
            </a:extLst>
          </p:cNvPr>
          <p:cNvSpPr>
            <a:spLocks noGrp="1"/>
          </p:cNvSpPr>
          <p:nvPr>
            <p:ph idx="1"/>
          </p:nvPr>
        </p:nvSpPr>
        <p:spPr>
          <a:xfrm>
            <a:off x="595085" y="2642314"/>
            <a:ext cx="4419975" cy="3664218"/>
          </a:xfrm>
        </p:spPr>
        <p:txBody>
          <a:bodyPr/>
          <a:lstStyle/>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6096000" y="1522625"/>
            <a:ext cx="4524375" cy="4048125"/>
          </a:xfrm>
          <a:prstGeom prst="rect">
            <a:avLst/>
          </a:prstGeom>
        </p:spPr>
      </p:pic>
      <p:sp>
        <p:nvSpPr>
          <p:cNvPr id="3" name="Oval 2">
            <a:extLst>
              <a:ext uri="{FF2B5EF4-FFF2-40B4-BE49-F238E27FC236}">
                <a16:creationId xmlns:a16="http://schemas.microsoft.com/office/drawing/2014/main" id="{7B7BDB00-07D6-4391-98A4-475A8B3CE1C2}"/>
              </a:ext>
            </a:extLst>
          </p:cNvPr>
          <p:cNvSpPr/>
          <p:nvPr/>
        </p:nvSpPr>
        <p:spPr>
          <a:xfrm>
            <a:off x="6829425" y="34290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4C89445-E704-4301-88F1-FECC3806F58F}"/>
              </a:ext>
            </a:extLst>
          </p:cNvPr>
          <p:cNvSpPr/>
          <p:nvPr/>
        </p:nvSpPr>
        <p:spPr>
          <a:xfrm>
            <a:off x="9515475" y="3429000"/>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66EC38E-5924-4F6C-9CCE-5C8712937162}"/>
              </a:ext>
            </a:extLst>
          </p:cNvPr>
          <p:cNvSpPr/>
          <p:nvPr/>
        </p:nvSpPr>
        <p:spPr>
          <a:xfrm>
            <a:off x="9248775" y="4254474"/>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7A9BF9-485C-489B-8609-241452C24DEB}"/>
              </a:ext>
            </a:extLst>
          </p:cNvPr>
          <p:cNvSpPr/>
          <p:nvPr/>
        </p:nvSpPr>
        <p:spPr>
          <a:xfrm>
            <a:off x="7134225" y="4254473"/>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6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
        <p:nvSpPr>
          <p:cNvPr id="5" name="Slide Text">
            <a:extLst>
              <a:ext uri="{FF2B5EF4-FFF2-40B4-BE49-F238E27FC236}">
                <a16:creationId xmlns:a16="http://schemas.microsoft.com/office/drawing/2014/main" id="{1189E11F-0ABB-4E99-BAB8-46DAB1819D55}"/>
              </a:ext>
            </a:extLst>
          </p:cNvPr>
          <p:cNvSpPr>
            <a:spLocks noGrp="1"/>
          </p:cNvSpPr>
          <p:nvPr>
            <p:ph idx="1"/>
          </p:nvPr>
        </p:nvSpPr>
        <p:spPr>
          <a:xfrm>
            <a:off x="595085" y="2642314"/>
            <a:ext cx="4419975" cy="3664218"/>
          </a:xfrm>
        </p:spPr>
        <p:txBody>
          <a:bodyPr/>
          <a:lstStyle/>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7" name="Picture 6">
            <a:extLst>
              <a:ext uri="{FF2B5EF4-FFF2-40B4-BE49-F238E27FC236}">
                <a16:creationId xmlns:a16="http://schemas.microsoft.com/office/drawing/2014/main" id="{60878BB9-475D-4C61-A2F3-696D6F3ED49B}"/>
              </a:ext>
            </a:extLst>
          </p:cNvPr>
          <p:cNvPicPr>
            <a:picLocks noChangeAspect="1"/>
          </p:cNvPicPr>
          <p:nvPr/>
        </p:nvPicPr>
        <p:blipFill>
          <a:blip r:embed="rId3"/>
          <a:stretch>
            <a:fillRect/>
          </a:stretch>
        </p:blipFill>
        <p:spPr>
          <a:xfrm>
            <a:off x="6096000" y="1522625"/>
            <a:ext cx="4524375" cy="4048125"/>
          </a:xfrm>
          <a:prstGeom prst="rect">
            <a:avLst/>
          </a:prstGeom>
        </p:spPr>
      </p:pic>
      <p:sp>
        <p:nvSpPr>
          <p:cNvPr id="8" name="Oval 7">
            <a:extLst>
              <a:ext uri="{FF2B5EF4-FFF2-40B4-BE49-F238E27FC236}">
                <a16:creationId xmlns:a16="http://schemas.microsoft.com/office/drawing/2014/main" id="{C4C89445-E704-4301-88F1-FECC3806F58F}"/>
              </a:ext>
            </a:extLst>
          </p:cNvPr>
          <p:cNvSpPr/>
          <p:nvPr/>
        </p:nvSpPr>
        <p:spPr>
          <a:xfrm>
            <a:off x="8601075" y="2166938"/>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EB3E4D-7EAF-4F12-8D1B-72E5D2A5416F}"/>
              </a:ext>
            </a:extLst>
          </p:cNvPr>
          <p:cNvSpPr/>
          <p:nvPr/>
        </p:nvSpPr>
        <p:spPr>
          <a:xfrm>
            <a:off x="8196262" y="2790825"/>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122883A-95AF-40D8-8A3D-C548797673F3}"/>
              </a:ext>
            </a:extLst>
          </p:cNvPr>
          <p:cNvSpPr/>
          <p:nvPr/>
        </p:nvSpPr>
        <p:spPr>
          <a:xfrm>
            <a:off x="7648575" y="2790825"/>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8E5353-553E-4D5F-86B1-5782D49BF5CD}"/>
              </a:ext>
            </a:extLst>
          </p:cNvPr>
          <p:cNvSpPr/>
          <p:nvPr/>
        </p:nvSpPr>
        <p:spPr>
          <a:xfrm>
            <a:off x="8196262" y="4141048"/>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9E75BF6-390F-4208-82CC-28736C0D736E}"/>
              </a:ext>
            </a:extLst>
          </p:cNvPr>
          <p:cNvSpPr/>
          <p:nvPr/>
        </p:nvSpPr>
        <p:spPr>
          <a:xfrm>
            <a:off x="7115322" y="4253972"/>
            <a:ext cx="323850" cy="333375"/>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23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CD927A-FE2E-43D6-A802-9C01F50C5F0C}"/>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
        <p:nvSpPr>
          <p:cNvPr id="7" name="Slide Text">
            <a:extLst>
              <a:ext uri="{FF2B5EF4-FFF2-40B4-BE49-F238E27FC236}">
                <a16:creationId xmlns:a16="http://schemas.microsoft.com/office/drawing/2014/main" id="{28F7BDDE-A28C-401A-9056-B0ACE5710C37}"/>
              </a:ext>
            </a:extLst>
          </p:cNvPr>
          <p:cNvSpPr>
            <a:spLocks noGrp="1"/>
          </p:cNvSpPr>
          <p:nvPr>
            <p:ph idx="1"/>
          </p:nvPr>
        </p:nvSpPr>
        <p:spPr>
          <a:xfrm>
            <a:off x="595085" y="2642315"/>
            <a:ext cx="2176396" cy="786686"/>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10-10 system</a:t>
            </a:r>
            <a:endParaRPr lang="en-US" dirty="0"/>
          </a:p>
        </p:txBody>
      </p:sp>
    </p:spTree>
    <p:extLst>
      <p:ext uri="{BB962C8B-B14F-4D97-AF65-F5344CB8AC3E}">
        <p14:creationId xmlns:p14="http://schemas.microsoft.com/office/powerpoint/2010/main" val="170054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DC959D-78C0-443C-8D9B-D5C6EF13DD9A}"/>
              </a:ext>
            </a:extLst>
          </p:cNvPr>
          <p:cNvPicPr>
            <a:picLocks noChangeAspect="1"/>
          </p:cNvPicPr>
          <p:nvPr/>
        </p:nvPicPr>
        <p:blipFill>
          <a:blip r:embed="rId3"/>
          <a:stretch>
            <a:fillRect/>
          </a:stretch>
        </p:blipFill>
        <p:spPr>
          <a:xfrm>
            <a:off x="2324773" y="928616"/>
            <a:ext cx="9727527" cy="509118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sp>
        <p:nvSpPr>
          <p:cNvPr id="7" name="Slide Text">
            <a:extLst>
              <a:ext uri="{FF2B5EF4-FFF2-40B4-BE49-F238E27FC236}">
                <a16:creationId xmlns:a16="http://schemas.microsoft.com/office/drawing/2014/main" id="{28F7BDDE-A28C-401A-9056-B0ACE5710C37}"/>
              </a:ext>
            </a:extLst>
          </p:cNvPr>
          <p:cNvSpPr>
            <a:spLocks noGrp="1"/>
          </p:cNvSpPr>
          <p:nvPr>
            <p:ph idx="1"/>
          </p:nvPr>
        </p:nvSpPr>
        <p:spPr>
          <a:xfrm>
            <a:off x="595085" y="2642315"/>
            <a:ext cx="2176396" cy="786686"/>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10-10 system</a:t>
            </a:r>
            <a:endParaRPr lang="en-US" dirty="0"/>
          </a:p>
        </p:txBody>
      </p:sp>
      <p:sp>
        <p:nvSpPr>
          <p:cNvPr id="6" name="Oval 5">
            <a:extLst>
              <a:ext uri="{FF2B5EF4-FFF2-40B4-BE49-F238E27FC236}">
                <a16:creationId xmlns:a16="http://schemas.microsoft.com/office/drawing/2014/main" id="{F01D4C89-AB76-49E7-AFF0-09626833FAAA}"/>
              </a:ext>
            </a:extLst>
          </p:cNvPr>
          <p:cNvSpPr/>
          <p:nvPr/>
        </p:nvSpPr>
        <p:spPr>
          <a:xfrm>
            <a:off x="5163582" y="165609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D775B3D-AEE8-46E4-95EE-FE6C814804FE}"/>
              </a:ext>
            </a:extLst>
          </p:cNvPr>
          <p:cNvSpPr/>
          <p:nvPr/>
        </p:nvSpPr>
        <p:spPr>
          <a:xfrm>
            <a:off x="6277616" y="16576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CB2C1A-99DE-4F06-9162-B1561FBA5E02}"/>
              </a:ext>
            </a:extLst>
          </p:cNvPr>
          <p:cNvSpPr/>
          <p:nvPr/>
        </p:nvSpPr>
        <p:spPr>
          <a:xfrm>
            <a:off x="4796127"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1B0D089-A44F-4B7C-8F46-A5D3B09BC73B}"/>
              </a:ext>
            </a:extLst>
          </p:cNvPr>
          <p:cNvSpPr/>
          <p:nvPr/>
        </p:nvSpPr>
        <p:spPr>
          <a:xfrm>
            <a:off x="497974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633CAF-20DB-4C5E-B2E0-D903024C5BD6}"/>
              </a:ext>
            </a:extLst>
          </p:cNvPr>
          <p:cNvSpPr/>
          <p:nvPr/>
        </p:nvSpPr>
        <p:spPr>
          <a:xfrm>
            <a:off x="5663101" y="2475627"/>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B2160D0-13F5-46D4-AB7F-ACEA3A611835}"/>
              </a:ext>
            </a:extLst>
          </p:cNvPr>
          <p:cNvSpPr/>
          <p:nvPr/>
        </p:nvSpPr>
        <p:spPr>
          <a:xfrm>
            <a:off x="6439541" y="247973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509809E-A70B-438F-9018-833C2A8F2A89}"/>
              </a:ext>
            </a:extLst>
          </p:cNvPr>
          <p:cNvSpPr/>
          <p:nvPr/>
        </p:nvSpPr>
        <p:spPr>
          <a:xfrm>
            <a:off x="7138681" y="2359853"/>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1E729CEC-A230-446E-83D5-A514EE0CAA9D}"/>
              </a:ext>
            </a:extLst>
          </p:cNvPr>
          <p:cNvSpPr/>
          <p:nvPr/>
        </p:nvSpPr>
        <p:spPr>
          <a:xfrm>
            <a:off x="5683998" y="3428999"/>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286592D-E991-483A-B086-D02C0460D3B9}"/>
              </a:ext>
            </a:extLst>
          </p:cNvPr>
          <p:cNvSpPr/>
          <p:nvPr/>
        </p:nvSpPr>
        <p:spPr>
          <a:xfrm>
            <a:off x="6601466" y="342900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58B96688-2E45-4946-A4FF-F659A711FCB4}"/>
              </a:ext>
            </a:extLst>
          </p:cNvPr>
          <p:cNvSpPr/>
          <p:nvPr/>
        </p:nvSpPr>
        <p:spPr>
          <a:xfrm>
            <a:off x="5690785" y="483306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77647DE-A63C-46BC-9AD5-A1273F2BD862}"/>
              </a:ext>
            </a:extLst>
          </p:cNvPr>
          <p:cNvSpPr/>
          <p:nvPr/>
        </p:nvSpPr>
        <p:spPr>
          <a:xfrm>
            <a:off x="6439541" y="4385192"/>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B201476-66B8-47B3-AF2E-492C23E8557D}"/>
              </a:ext>
            </a:extLst>
          </p:cNvPr>
          <p:cNvSpPr/>
          <p:nvPr/>
        </p:nvSpPr>
        <p:spPr>
          <a:xfrm>
            <a:off x="4607606" y="4436811"/>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00C976-68CA-4BD7-A6CE-C857F8539B48}"/>
              </a:ext>
            </a:extLst>
          </p:cNvPr>
          <p:cNvSpPr/>
          <p:nvPr/>
        </p:nvSpPr>
        <p:spPr>
          <a:xfrm>
            <a:off x="5141666" y="5166436"/>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2EA1DC6-8334-4617-8D80-B3F84FC210F3}"/>
              </a:ext>
            </a:extLst>
          </p:cNvPr>
          <p:cNvSpPr/>
          <p:nvPr/>
        </p:nvSpPr>
        <p:spPr>
          <a:xfrm>
            <a:off x="6277616" y="5154934"/>
            <a:ext cx="323850" cy="333375"/>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344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Table of Contents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7" y="2185988"/>
            <a:ext cx="9077135" cy="3971925"/>
          </a:xfrm>
        </p:spPr>
        <p:txBody>
          <a:bodyPr/>
          <a:lstStyle/>
          <a:p>
            <a:r>
              <a:rPr lang="en-US" dirty="0"/>
              <a:t>Introduction to Protein</a:t>
            </a:r>
          </a:p>
          <a:p>
            <a:r>
              <a:rPr lang="en-US" dirty="0"/>
              <a:t>Recent advances in protein design, </a:t>
            </a:r>
          </a:p>
          <a:p>
            <a:pPr lvl="1"/>
            <a:r>
              <a:rPr lang="en-US" dirty="0"/>
              <a:t>shifting from a physical-based function paradigm to one that uses deep learning</a:t>
            </a:r>
          </a:p>
          <a:p>
            <a:r>
              <a:rPr lang="en-US" dirty="0"/>
              <a:t>Discuss challenges to the design of marketable proteins with controllable properties.</a:t>
            </a:r>
          </a:p>
        </p:txBody>
      </p:sp>
    </p:spTree>
    <p:extLst>
      <p:ext uri="{BB962C8B-B14F-4D97-AF65-F5344CB8AC3E}">
        <p14:creationId xmlns:p14="http://schemas.microsoft.com/office/powerpoint/2010/main" val="13034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043142" y="2625703"/>
            <a:ext cx="8699744" cy="535532"/>
          </a:xfrm>
        </p:spPr>
        <p:txBody>
          <a:bodyPr/>
          <a:lstStyle/>
          <a:p>
            <a:pPr marL="0" indent="0">
              <a:buNone/>
            </a:pPr>
            <a:r>
              <a:rPr lang="en-US" sz="1800" dirty="0">
                <a:effectLst/>
                <a:latin typeface="MinionLT-Regular"/>
                <a:ea typeface="Calibri" panose="020F0502020204030204" pitchFamily="34" charset="0"/>
                <a:cs typeface="Arial" panose="020B0604020202020204" pitchFamily="34" charset="0"/>
              </a:rPr>
              <a:t>3D scalp topography of the power of the EEG recording is shown </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Recording</a:t>
            </a:r>
          </a:p>
        </p:txBody>
      </p:sp>
      <p:pic>
        <p:nvPicPr>
          <p:cNvPr id="6" name="Picture 5">
            <a:extLst>
              <a:ext uri="{FF2B5EF4-FFF2-40B4-BE49-F238E27FC236}">
                <a16:creationId xmlns:a16="http://schemas.microsoft.com/office/drawing/2014/main" id="{1416507B-4082-4F22-B81E-752C4418DA9C}"/>
              </a:ext>
            </a:extLst>
          </p:cNvPr>
          <p:cNvPicPr>
            <a:picLocks noChangeAspect="1"/>
          </p:cNvPicPr>
          <p:nvPr/>
        </p:nvPicPr>
        <p:blipFill>
          <a:blip r:embed="rId2"/>
          <a:stretch>
            <a:fillRect/>
          </a:stretch>
        </p:blipFill>
        <p:spPr>
          <a:xfrm>
            <a:off x="2474585" y="3435696"/>
            <a:ext cx="6696075" cy="2181225"/>
          </a:xfrm>
          <a:prstGeom prst="rect">
            <a:avLst/>
          </a:prstGeom>
        </p:spPr>
      </p:pic>
    </p:spTree>
    <p:extLst>
      <p:ext uri="{BB962C8B-B14F-4D97-AF65-F5344CB8AC3E}">
        <p14:creationId xmlns:p14="http://schemas.microsoft.com/office/powerpoint/2010/main" val="331613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pic>
        <p:nvPicPr>
          <p:cNvPr id="5" name="Picture 4">
            <a:extLst>
              <a:ext uri="{FF2B5EF4-FFF2-40B4-BE49-F238E27FC236}">
                <a16:creationId xmlns:a16="http://schemas.microsoft.com/office/drawing/2014/main" id="{2316E1D9-430D-4311-98D6-E550532E56B0}"/>
              </a:ext>
            </a:extLst>
          </p:cNvPr>
          <p:cNvPicPr/>
          <p:nvPr/>
        </p:nvPicPr>
        <p:blipFill>
          <a:blip r:embed="rId2"/>
          <a:stretch>
            <a:fillRect/>
          </a:stretch>
        </p:blipFill>
        <p:spPr>
          <a:xfrm>
            <a:off x="3457575" y="1776174"/>
            <a:ext cx="7639050" cy="3967401"/>
          </a:xfrm>
          <a:prstGeom prst="rect">
            <a:avLst/>
          </a:prstGeom>
        </p:spPr>
      </p:pic>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b="1" dirty="0">
                <a:solidFill>
                  <a:srgbClr val="000000"/>
                </a:solidFill>
                <a:effectLst/>
                <a:latin typeface="CharisSIL-Bold"/>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Block diagram AD diagnosis DEL model </a:t>
            </a:r>
            <a:endParaRPr lang="en-US" dirty="0">
              <a:solidFill>
                <a:srgbClr val="000000"/>
              </a:solidFill>
              <a:effectLst/>
              <a:latin typeface="CharisSIL"/>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81565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10290629" cy="3529013"/>
          </a:xfrm>
        </p:spPr>
        <p:txBody>
          <a:bodyPr/>
          <a:lstStyle/>
          <a:p>
            <a:r>
              <a:rPr lang="en-US" sz="1800" dirty="0">
                <a:effectLst/>
                <a:latin typeface="MinionLT-Regular"/>
                <a:ea typeface="Calibri" panose="020F0502020204030204" pitchFamily="34" charset="0"/>
                <a:cs typeface="Arial" panose="020B0604020202020204" pitchFamily="34" charset="0"/>
              </a:rPr>
              <a:t>Filtering and EEG rhythm calculation</a:t>
            </a:r>
          </a:p>
          <a:p>
            <a:r>
              <a:rPr lang="en-US" sz="1800" dirty="0">
                <a:effectLst/>
                <a:latin typeface="MinionLT-Regular"/>
                <a:ea typeface="Calibri" panose="020F0502020204030204" pitchFamily="34" charset="0"/>
                <a:cs typeface="Arial" panose="020B0604020202020204" pitchFamily="34" charset="0"/>
              </a:rPr>
              <a:t>Artifact reduction algorithms</a:t>
            </a:r>
          </a:p>
          <a:p>
            <a:r>
              <a:rPr lang="en-US" sz="1800" dirty="0">
                <a:effectLst/>
                <a:latin typeface="MinionLT-Regular"/>
                <a:ea typeface="Calibri" panose="020F0502020204030204" pitchFamily="34" charset="0"/>
                <a:cs typeface="Arial" panose="020B0604020202020204" pitchFamily="34" charset="0"/>
              </a:rPr>
              <a:t>Expert supervision</a:t>
            </a:r>
          </a:p>
          <a:p>
            <a:r>
              <a:rPr lang="en-US" sz="1800" dirty="0">
                <a:effectLst/>
                <a:latin typeface="MinionLT-Regular"/>
                <a:ea typeface="Calibri" panose="020F0502020204030204" pitchFamily="34" charset="0"/>
                <a:cs typeface="Arial" panose="020B0604020202020204" pitchFamily="34" charset="0"/>
              </a:rPr>
              <a:t>Data reduction</a:t>
            </a:r>
          </a:p>
          <a:p>
            <a:r>
              <a:rPr lang="en-US" sz="1800" dirty="0">
                <a:effectLst/>
                <a:latin typeface="MinionLT-Regular"/>
                <a:ea typeface="Calibri" panose="020F0502020204030204" pitchFamily="34" charset="0"/>
                <a:cs typeface="Arial" panose="020B0604020202020204" pitchFamily="34" charset="0"/>
              </a:rPr>
              <a:t>Source localization</a:t>
            </a:r>
          </a:p>
          <a:p>
            <a:r>
              <a:rPr lang="en-US" sz="1800" dirty="0">
                <a:effectLst/>
                <a:latin typeface="MinionLT-Regular"/>
                <a:ea typeface="Calibri" panose="020F0502020204030204" pitchFamily="34" charset="0"/>
                <a:cs typeface="Arial" panose="020B0604020202020204" pitchFamily="34" charset="0"/>
              </a:rPr>
              <a:t>Data augmentation</a:t>
            </a:r>
          </a:p>
          <a:p>
            <a:r>
              <a:rPr lang="en-US" sz="1800" dirty="0">
                <a:effectLst/>
                <a:latin typeface="MinionLT-Regular"/>
                <a:ea typeface="Calibri" panose="020F0502020204030204" pitchFamily="34" charset="0"/>
                <a:cs typeface="Arial" panose="020B0604020202020204" pitchFamily="34" charset="0"/>
              </a:rPr>
              <a:t>Normalization, and input generating for Deep Neural Network (DNN)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pic>
        <p:nvPicPr>
          <p:cNvPr id="5" name="Picture 2">
            <a:extLst>
              <a:ext uri="{FF2B5EF4-FFF2-40B4-BE49-F238E27FC236}">
                <a16:creationId xmlns:a16="http://schemas.microsoft.com/office/drawing/2014/main" id="{B72DF90B-A050-4C3D-BCEA-287DE2E11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468" y="4625196"/>
            <a:ext cx="284797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399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052329" cy="3529013"/>
          </a:xfrm>
        </p:spPr>
        <p:txBody>
          <a:bodyPr/>
          <a:lstStyle/>
          <a:p>
            <a:r>
              <a:rPr lang="en-US" dirty="0">
                <a:latin typeface="MinionLT-Regular"/>
                <a:ea typeface="Calibri" panose="020F0502020204030204" pitchFamily="34" charset="0"/>
                <a:cs typeface="Arial" panose="020B0604020202020204" pitchFamily="34" charset="0"/>
              </a:rPr>
              <a:t>D</a:t>
            </a:r>
            <a:r>
              <a:rPr lang="en-US" sz="1800" dirty="0">
                <a:effectLst/>
                <a:latin typeface="MinionLT-Regular"/>
                <a:ea typeface="Calibri" panose="020F0502020204030204" pitchFamily="34" charset="0"/>
                <a:cs typeface="Arial" panose="020B0604020202020204" pitchFamily="34" charset="0"/>
              </a:rPr>
              <a:t>etermining of the window size</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pic>
        <p:nvPicPr>
          <p:cNvPr id="7" name="Picture 6">
            <a:extLst>
              <a:ext uri="{FF2B5EF4-FFF2-40B4-BE49-F238E27FC236}">
                <a16:creationId xmlns:a16="http://schemas.microsoft.com/office/drawing/2014/main" id="{181F58D5-F729-46AB-9E99-347D9E44DC27}"/>
              </a:ext>
            </a:extLst>
          </p:cNvPr>
          <p:cNvPicPr>
            <a:picLocks noChangeAspect="1"/>
          </p:cNvPicPr>
          <p:nvPr/>
        </p:nvPicPr>
        <p:blipFill>
          <a:blip r:embed="rId3"/>
          <a:stretch>
            <a:fillRect/>
          </a:stretch>
        </p:blipFill>
        <p:spPr>
          <a:xfrm>
            <a:off x="4306605" y="2037202"/>
            <a:ext cx="6096000" cy="3276600"/>
          </a:xfrm>
          <a:prstGeom prst="rect">
            <a:avLst/>
          </a:prstGeom>
        </p:spPr>
      </p:pic>
    </p:spTree>
    <p:extLst>
      <p:ext uri="{BB962C8B-B14F-4D97-AF65-F5344CB8AC3E}">
        <p14:creationId xmlns:p14="http://schemas.microsoft.com/office/powerpoint/2010/main" val="2844337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2496907"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Dimension reduction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pic>
        <p:nvPicPr>
          <p:cNvPr id="8" name="Picture 7">
            <a:extLst>
              <a:ext uri="{FF2B5EF4-FFF2-40B4-BE49-F238E27FC236}">
                <a16:creationId xmlns:a16="http://schemas.microsoft.com/office/drawing/2014/main" id="{F3A37A27-7489-4BE9-808F-F2DF29AD8D9E}"/>
              </a:ext>
            </a:extLst>
          </p:cNvPr>
          <p:cNvPicPr>
            <a:picLocks noChangeAspect="1"/>
          </p:cNvPicPr>
          <p:nvPr/>
        </p:nvPicPr>
        <p:blipFill>
          <a:blip r:embed="rId2"/>
          <a:stretch>
            <a:fillRect/>
          </a:stretch>
        </p:blipFill>
        <p:spPr>
          <a:xfrm>
            <a:off x="3973122" y="1287250"/>
            <a:ext cx="6809633" cy="4398467"/>
          </a:xfrm>
          <a:prstGeom prst="rect">
            <a:avLst/>
          </a:prstGeom>
        </p:spPr>
      </p:pic>
    </p:spTree>
    <p:extLst>
      <p:ext uri="{BB962C8B-B14F-4D97-AF65-F5344CB8AC3E}">
        <p14:creationId xmlns:p14="http://schemas.microsoft.com/office/powerpoint/2010/main" val="137400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215165" cy="3529013"/>
          </a:xfrm>
        </p:spPr>
        <p:txBody>
          <a:bodyPr/>
          <a:lstStyle/>
          <a:p>
            <a:pPr>
              <a:lnSpc>
                <a:spcPct val="107000"/>
              </a:lnSpc>
              <a:spcAft>
                <a:spcPts val="800"/>
              </a:spcAft>
            </a:pPr>
            <a:r>
              <a:rPr lang="en-US" dirty="0"/>
              <a:t>Delta: has a frequency of 3 Hz or below</a:t>
            </a:r>
          </a:p>
          <a:p>
            <a:pPr>
              <a:lnSpc>
                <a:spcPct val="107000"/>
              </a:lnSpc>
              <a:spcAft>
                <a:spcPts val="800"/>
              </a:spcAft>
            </a:pPr>
            <a:r>
              <a:rPr lang="en-US" dirty="0"/>
              <a:t>Theta: has a frequency of 3.5 to 7.5 Hz</a:t>
            </a:r>
          </a:p>
          <a:p>
            <a:pPr>
              <a:lnSpc>
                <a:spcPct val="107000"/>
              </a:lnSpc>
              <a:spcAft>
                <a:spcPts val="800"/>
              </a:spcAft>
            </a:pPr>
            <a:r>
              <a:rPr lang="en-US" dirty="0"/>
              <a:t>Alpha: has a frequency between 7.5 and 13 Hz</a:t>
            </a:r>
          </a:p>
          <a:p>
            <a:pPr>
              <a:lnSpc>
                <a:spcPct val="107000"/>
              </a:lnSpc>
              <a:spcAft>
                <a:spcPts val="800"/>
              </a:spcAft>
            </a:pPr>
            <a:r>
              <a:rPr lang="en-US" dirty="0"/>
              <a:t>Beta: : has a frequency between 13 and 25 Hz</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Preprocessing</a:t>
            </a:r>
          </a:p>
        </p:txBody>
      </p:sp>
      <p:pic>
        <p:nvPicPr>
          <p:cNvPr id="5122" name="Picture 2">
            <a:extLst>
              <a:ext uri="{FF2B5EF4-FFF2-40B4-BE49-F238E27FC236}">
                <a16:creationId xmlns:a16="http://schemas.microsoft.com/office/drawing/2014/main" id="{52577CDA-286F-47C1-9D93-84CEFDF1C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840" y="2358312"/>
            <a:ext cx="6061075"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627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Alzheimer Disease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(AD) </a:t>
            </a:r>
            <a:r>
              <a:rPr lang="en-US" sz="1800" dirty="0">
                <a:solidFill>
                  <a:srgbClr val="000000"/>
                </a:solidFill>
                <a:effectLst/>
                <a:latin typeface="STIX-Regular"/>
                <a:ea typeface="Calibri" panose="020F0502020204030204" pitchFamily="34" charset="0"/>
                <a:cs typeface="Arial" panose="020B0604020202020204" pitchFamily="34" charset="0"/>
              </a:rPr>
              <a:t>– </a:t>
            </a:r>
            <a:r>
              <a:rPr lang="en-US" sz="1800" dirty="0">
                <a:solidFill>
                  <a:srgbClr val="000000"/>
                </a:solidFill>
                <a:effectLst/>
                <a:latin typeface="CharisSIL"/>
                <a:ea typeface="Calibri" panose="020F0502020204030204" pitchFamily="34" charset="0"/>
                <a:cs typeface="Arial" panose="020B0604020202020204" pitchFamily="34" charset="0"/>
              </a:rPr>
              <a:t>Healthy Control (HC) Group EEG signals.</a:t>
            </a:r>
            <a:br>
              <a:rPr lang="en-US" sz="1800" dirty="0">
                <a:solidFill>
                  <a:srgbClr val="000000"/>
                </a:solidFill>
                <a:effectLst/>
                <a:latin typeface="CharisSIL"/>
                <a:ea typeface="Calibri" panose="020F0502020204030204" pitchFamily="34" charset="0"/>
                <a:cs typeface="Arial" panose="020B0604020202020204" pitchFamily="34" charset="0"/>
              </a:rPr>
            </a:b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8ACDDC-DE0C-474A-A51D-9ADA2836013D}"/>
              </a:ext>
            </a:extLst>
          </p:cNvPr>
          <p:cNvPicPr/>
          <p:nvPr/>
        </p:nvPicPr>
        <p:blipFill>
          <a:blip r:embed="rId2"/>
          <a:stretch>
            <a:fillRect/>
          </a:stretch>
        </p:blipFill>
        <p:spPr>
          <a:xfrm>
            <a:off x="4043363" y="1446848"/>
            <a:ext cx="7293251" cy="4268152"/>
          </a:xfrm>
          <a:prstGeom prst="rect">
            <a:avLst/>
          </a:prstGeom>
        </p:spPr>
      </p:pic>
    </p:spTree>
    <p:extLst>
      <p:ext uri="{BB962C8B-B14F-4D97-AF65-F5344CB8AC3E}">
        <p14:creationId xmlns:p14="http://schemas.microsoft.com/office/powerpoint/2010/main" val="32650844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5"/>
            <a:ext cx="7720240" cy="535531"/>
          </a:xfrm>
        </p:spPr>
        <p:txBody>
          <a:bodyPr/>
          <a:lstStyle/>
          <a:p>
            <a:pPr>
              <a:lnSpc>
                <a:spcPct val="107000"/>
              </a:lnSpc>
              <a:spcAft>
                <a:spcPts val="800"/>
              </a:spcAft>
            </a:pPr>
            <a:r>
              <a:rPr lang="en-US" sz="1800" b="0" i="0" dirty="0">
                <a:solidFill>
                  <a:srgbClr val="000000"/>
                </a:solidFill>
                <a:effectLst/>
                <a:latin typeface="WarnockPro-Regular"/>
                <a:ea typeface="Calibri" panose="020F0502020204030204" pitchFamily="34" charset="0"/>
                <a:cs typeface="Arial" panose="020B0604020202020204" pitchFamily="34" charset="0"/>
              </a:rPr>
              <a:t>Pie chart of the percentages of Decision-making approaches. </a:t>
            </a: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pic>
        <p:nvPicPr>
          <p:cNvPr id="5" name="Picture 4">
            <a:extLst>
              <a:ext uri="{FF2B5EF4-FFF2-40B4-BE49-F238E27FC236}">
                <a16:creationId xmlns:a16="http://schemas.microsoft.com/office/drawing/2014/main" id="{0B05E2D4-8057-4F2B-AA48-66B83D992D36}"/>
              </a:ext>
            </a:extLst>
          </p:cNvPr>
          <p:cNvPicPr/>
          <p:nvPr/>
        </p:nvPicPr>
        <p:blipFill>
          <a:blip r:embed="rId3"/>
          <a:stretch>
            <a:fillRect/>
          </a:stretch>
        </p:blipFill>
        <p:spPr>
          <a:xfrm>
            <a:off x="3607845" y="3101646"/>
            <a:ext cx="6052456" cy="3314420"/>
          </a:xfrm>
          <a:prstGeom prst="rect">
            <a:avLst/>
          </a:prstGeom>
        </p:spPr>
      </p:pic>
    </p:spTree>
    <p:extLst>
      <p:ext uri="{BB962C8B-B14F-4D97-AF65-F5344CB8AC3E}">
        <p14:creationId xmlns:p14="http://schemas.microsoft.com/office/powerpoint/2010/main" val="2537296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981372" cy="3159772"/>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Deep learning techniques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r>
              <a:rPr lang="en-US" dirty="0">
                <a:effectLst/>
                <a:latin typeface="MinionLT-Regular"/>
                <a:ea typeface="Calibri" panose="020F0502020204030204" pitchFamily="34" charset="0"/>
                <a:cs typeface="Arial" panose="020B0604020202020204" pitchFamily="34" charset="0"/>
              </a:rPr>
              <a:t>Convolutional neural network (CNN) </a:t>
            </a:r>
          </a:p>
          <a:p>
            <a:pPr lvl="1"/>
            <a:r>
              <a:rPr lang="en-US" dirty="0">
                <a:effectLst/>
                <a:latin typeface="MinionLT-Regular"/>
                <a:ea typeface="Calibri" panose="020F0502020204030204" pitchFamily="34" charset="0"/>
                <a:cs typeface="Arial" panose="020B0604020202020204" pitchFamily="34" charset="0"/>
              </a:rPr>
              <a:t>MC-DCNN (Multi-Channel Deep Convolutional Neural Network )</a:t>
            </a:r>
          </a:p>
          <a:p>
            <a:pPr lvl="1"/>
            <a:r>
              <a:rPr lang="en-US" dirty="0" err="1">
                <a:effectLst/>
                <a:latin typeface="MinionLT-Regular"/>
                <a:ea typeface="Calibri" panose="020F0502020204030204" pitchFamily="34" charset="0"/>
                <a:cs typeface="Arial" panose="020B0604020202020204" pitchFamily="34" charset="0"/>
              </a:rPr>
              <a:t>AlexNet</a:t>
            </a:r>
            <a:r>
              <a:rPr lang="en-US" dirty="0">
                <a:effectLst/>
                <a:latin typeface="MinionLT-Regular"/>
                <a:ea typeface="Calibri" panose="020F0502020204030204" pitchFamily="34" charset="0"/>
                <a:cs typeface="Arial" panose="020B0604020202020204" pitchFamily="34" charset="0"/>
              </a:rPr>
              <a:t> </a:t>
            </a:r>
          </a:p>
          <a:p>
            <a:pPr lvl="1"/>
            <a:r>
              <a:rPr lang="en-US" dirty="0">
                <a:effectLst/>
                <a:latin typeface="MinionLT-Regular"/>
                <a:ea typeface="Calibri" panose="020F0502020204030204" pitchFamily="34" charset="0"/>
                <a:cs typeface="Arial" panose="020B0604020202020204" pitchFamily="34" charset="0"/>
              </a:rPr>
              <a:t>Stacked autoencoder (SAE) </a:t>
            </a:r>
          </a:p>
          <a:p>
            <a:pPr lvl="1"/>
            <a:r>
              <a:rPr lang="en-US" dirty="0">
                <a:effectLst/>
                <a:latin typeface="MinionLT-Regular"/>
                <a:ea typeface="Calibri" panose="020F0502020204030204" pitchFamily="34" charset="0"/>
                <a:cs typeface="Arial" panose="020B0604020202020204" pitchFamily="34" charset="0"/>
              </a:rPr>
              <a:t>Spatial Temporal Convolutional Networks (ST-CNN)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2181667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5500915" cy="3529013"/>
          </a:xfrm>
        </p:spPr>
        <p:txBody>
          <a:bodyPr/>
          <a:lstStyle/>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A wavelet transform reveals important information in a signal</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s time</a:t>
            </a:r>
            <a:r>
              <a:rPr lang="en-US" sz="1800" dirty="0">
                <a:solidFill>
                  <a:srgbClr val="000000"/>
                </a:solidFill>
                <a:effectLst/>
                <a:latin typeface="STIX-Regular"/>
                <a:ea typeface="Calibri" panose="020F0502020204030204" pitchFamily="34" charset="0"/>
                <a:cs typeface="Arial" panose="020B0604020202020204" pitchFamily="34" charset="0"/>
              </a:rPr>
              <a:t>–</a:t>
            </a:r>
            <a:r>
              <a:rPr lang="en-US" sz="1800" dirty="0">
                <a:solidFill>
                  <a:srgbClr val="000000"/>
                </a:solidFill>
                <a:effectLst/>
                <a:latin typeface="CharisSIL"/>
                <a:ea typeface="Calibri" panose="020F0502020204030204" pitchFamily="34" charset="0"/>
                <a:cs typeface="Arial" panose="020B0604020202020204" pitchFamily="34" charset="0"/>
              </a:rPr>
              <a:t>frequency domain through analysis of frequency components.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Tree>
    <p:extLst>
      <p:ext uri="{BB962C8B-B14F-4D97-AF65-F5344CB8AC3E}">
        <p14:creationId xmlns:p14="http://schemas.microsoft.com/office/powerpoint/2010/main" val="4202758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4"/>
            <a:ext cx="5500915" cy="3529013"/>
          </a:xfrm>
        </p:spPr>
        <p:txBody>
          <a:bodyPr/>
          <a:lstStyle/>
          <a:p>
            <a:pPr marL="0" indent="0">
              <a:buNone/>
            </a:pPr>
            <a:r>
              <a:rPr lang="en-US" sz="1800" b="0" i="0" dirty="0">
                <a:solidFill>
                  <a:srgbClr val="000000"/>
                </a:solidFill>
                <a:effectLst/>
                <a:latin typeface="WarnockPro-Regular"/>
                <a:ea typeface="Calibri" panose="020F0502020204030204" pitchFamily="34" charset="0"/>
                <a:cs typeface="Arial" panose="020B0604020202020204" pitchFamily="34" charset="0"/>
              </a:rPr>
              <a:t>Alois Alzheimer</a:t>
            </a:r>
            <a:endParaRPr lang="en-US" dirty="0"/>
          </a:p>
        </p:txBody>
      </p:sp>
      <p:pic>
        <p:nvPicPr>
          <p:cNvPr id="1026" name="Picture 2" descr="undefined">
            <a:extLst>
              <a:ext uri="{FF2B5EF4-FFF2-40B4-BE49-F238E27FC236}">
                <a16:creationId xmlns:a16="http://schemas.microsoft.com/office/drawing/2014/main" id="{308F7C7F-3E32-4D30-9045-CA1359021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785" y="1822781"/>
            <a:ext cx="2926942" cy="434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74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Processing</a:t>
            </a:r>
          </a:p>
        </p:txBody>
      </p:sp>
      <p:sp>
        <p:nvSpPr>
          <p:cNvPr id="8" name="Slide Text">
            <a:extLst>
              <a:ext uri="{FF2B5EF4-FFF2-40B4-BE49-F238E27FC236}">
                <a16:creationId xmlns:a16="http://schemas.microsoft.com/office/drawing/2014/main" id="{76FBF279-AB71-46FB-890B-017E9C32C6A1}"/>
              </a:ext>
            </a:extLst>
          </p:cNvPr>
          <p:cNvSpPr>
            <a:spLocks noGrp="1"/>
          </p:cNvSpPr>
          <p:nvPr>
            <p:ph idx="1"/>
          </p:nvPr>
        </p:nvSpPr>
        <p:spPr>
          <a:xfrm>
            <a:off x="595085" y="2642314"/>
            <a:ext cx="2548165" cy="3529013"/>
          </a:xfrm>
        </p:spPr>
        <p:txBody>
          <a:bodyPr/>
          <a:lstStyle/>
          <a:p>
            <a:pPr>
              <a:lnSpc>
                <a:spcPct val="107000"/>
              </a:lnSpc>
              <a:spcAft>
                <a:spcPts val="800"/>
              </a:spcAft>
            </a:pPr>
            <a:r>
              <a:rPr lang="en-US" sz="1800" dirty="0">
                <a:solidFill>
                  <a:srgbClr val="000000"/>
                </a:solidFill>
                <a:effectLst/>
                <a:latin typeface="MinionLT-Regular"/>
                <a:ea typeface="Calibri" panose="020F0502020204030204" pitchFamily="34" charset="0"/>
                <a:cs typeface="Arial" panose="020B0604020202020204" pitchFamily="34" charset="0"/>
              </a:rPr>
              <a:t>Sample EEG recordings</a:t>
            </a:r>
            <a:endParaRPr lang="en-US" dirty="0">
              <a:solidFill>
                <a:srgbClr val="000000"/>
              </a:solidFill>
              <a:effectLst/>
              <a:latin typeface="CharisSIL"/>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09A92D0-2FDF-4AD4-946C-00C730C76F86}"/>
              </a:ext>
            </a:extLst>
          </p:cNvPr>
          <p:cNvPicPr/>
          <p:nvPr/>
        </p:nvPicPr>
        <p:blipFill>
          <a:blip r:embed="rId3"/>
          <a:stretch>
            <a:fillRect/>
          </a:stretch>
        </p:blipFill>
        <p:spPr>
          <a:xfrm>
            <a:off x="4566431" y="1287250"/>
            <a:ext cx="5581650" cy="5333048"/>
          </a:xfrm>
          <a:prstGeom prst="rect">
            <a:avLst/>
          </a:prstGeom>
        </p:spPr>
      </p:pic>
    </p:spTree>
    <p:extLst>
      <p:ext uri="{BB962C8B-B14F-4D97-AF65-F5344CB8AC3E}">
        <p14:creationId xmlns:p14="http://schemas.microsoft.com/office/powerpoint/2010/main" val="4161290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720386"/>
          </a:xfrm>
        </p:spPr>
        <p:txBody>
          <a:bodyPr/>
          <a:lstStyle/>
          <a:p>
            <a:pPr>
              <a:lnSpc>
                <a:spcPct val="107000"/>
              </a:lnSpc>
              <a:spcAft>
                <a:spcPts val="800"/>
              </a:spcAft>
            </a:pPr>
            <a:r>
              <a:rPr lang="en-US" dirty="0"/>
              <a:t>Transformed to the frequency domain using </a:t>
            </a:r>
          </a:p>
          <a:p>
            <a:pPr lvl="1">
              <a:lnSpc>
                <a:spcPct val="107000"/>
              </a:lnSpc>
              <a:spcAft>
                <a:spcPts val="800"/>
              </a:spcAft>
            </a:pPr>
            <a:r>
              <a:rPr lang="en-US" dirty="0"/>
              <a:t>Fourier methodology such as Fast Fourier Transform (FFT)  </a:t>
            </a:r>
          </a:p>
          <a:p>
            <a:pPr lvl="1">
              <a:lnSpc>
                <a:spcPct val="107000"/>
              </a:lnSpc>
              <a:spcAft>
                <a:spcPts val="800"/>
              </a:spcAft>
            </a:pPr>
            <a:r>
              <a:rPr lang="en-US" dirty="0"/>
              <a:t>Welch Power Spectral Density (PSD)  analysis </a:t>
            </a:r>
          </a:p>
          <a:p>
            <a:pPr>
              <a:lnSpc>
                <a:spcPct val="107000"/>
              </a:lnSpc>
              <a:spcAft>
                <a:spcPts val="800"/>
              </a:spcAft>
            </a:pPr>
            <a:r>
              <a:rPr lang="en-US" dirty="0"/>
              <a:t>Transformed to the time-frequency domain using decomposition such as </a:t>
            </a:r>
          </a:p>
          <a:p>
            <a:pPr lvl="1">
              <a:lnSpc>
                <a:spcPct val="107000"/>
              </a:lnSpc>
              <a:spcAft>
                <a:spcPts val="800"/>
              </a:spcAft>
            </a:pPr>
            <a:r>
              <a:rPr lang="en-US" dirty="0"/>
              <a:t>Discrete Wavelet Transform (DWT) **</a:t>
            </a:r>
          </a:p>
          <a:p>
            <a:pPr lvl="1">
              <a:lnSpc>
                <a:spcPct val="107000"/>
              </a:lnSpc>
              <a:spcAft>
                <a:spcPts val="800"/>
              </a:spcAft>
            </a:pPr>
            <a:r>
              <a:rPr lang="en-US" dirty="0"/>
              <a:t>Empirical Mode Decomposition (EMD)</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Feature Extraction</a:t>
            </a:r>
          </a:p>
        </p:txBody>
      </p:sp>
    </p:spTree>
    <p:extLst>
      <p:ext uri="{BB962C8B-B14F-4D97-AF65-F5344CB8AC3E}">
        <p14:creationId xmlns:p14="http://schemas.microsoft.com/office/powerpoint/2010/main" val="1342784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6272440" cy="3801349"/>
          </a:xfrm>
        </p:spPr>
        <p:txBody>
          <a:bodyPr/>
          <a:lstStyle/>
          <a:p>
            <a:pPr>
              <a:lnSpc>
                <a:spcPct val="107000"/>
              </a:lnSpc>
              <a:spcAft>
                <a:spcPts val="800"/>
              </a:spcAft>
            </a:pPr>
            <a:r>
              <a:rPr lang="en-US" dirty="0"/>
              <a:t>Event-related potentials (ERP)</a:t>
            </a:r>
          </a:p>
          <a:p>
            <a:pPr lvl="1">
              <a:lnSpc>
                <a:spcPct val="107000"/>
              </a:lnSpc>
              <a:spcAft>
                <a:spcPts val="800"/>
              </a:spcAft>
            </a:pPr>
            <a:r>
              <a:rPr lang="en-US" dirty="0"/>
              <a:t>ERP are electric potentials elicited in the brain as a response to an auditory or visual stimulus.</a:t>
            </a:r>
          </a:p>
          <a:p>
            <a:pPr>
              <a:lnSpc>
                <a:spcPct val="107000"/>
              </a:lnSpc>
              <a:spcAft>
                <a:spcPts val="800"/>
              </a:spcAft>
            </a:pPr>
            <a:r>
              <a:rPr lang="en-US" dirty="0"/>
              <a:t>Complexity</a:t>
            </a:r>
          </a:p>
          <a:p>
            <a:pPr lvl="1">
              <a:lnSpc>
                <a:spcPct val="107000"/>
              </a:lnSpc>
              <a:spcAft>
                <a:spcPts val="800"/>
              </a:spcAft>
            </a:pPr>
            <a:r>
              <a:rPr lang="en-US" dirty="0"/>
              <a:t>Lower complexity and irregularity compared to HC</a:t>
            </a: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Time domain features</a:t>
            </a:r>
          </a:p>
        </p:txBody>
      </p:sp>
      <p:pic>
        <p:nvPicPr>
          <p:cNvPr id="6146" name="Picture 2" descr="undefined">
            <a:extLst>
              <a:ext uri="{FF2B5EF4-FFF2-40B4-BE49-F238E27FC236}">
                <a16:creationId xmlns:a16="http://schemas.microsoft.com/office/drawing/2014/main" id="{52A29B93-6D74-41E2-A64A-0A6E9A74E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525" y="2469111"/>
            <a:ext cx="4379547" cy="356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3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Coherence</a:t>
            </a:r>
          </a:p>
          <a:p>
            <a:pPr lvl="1">
              <a:lnSpc>
                <a:spcPct val="107000"/>
              </a:lnSpc>
              <a:spcAft>
                <a:spcPts val="800"/>
              </a:spcAft>
            </a:pPr>
            <a:r>
              <a:rPr lang="en-US" dirty="0"/>
              <a:t>This metric evaluates the synchrony between two signals</a:t>
            </a:r>
          </a:p>
          <a:p>
            <a:pPr lvl="1">
              <a:lnSpc>
                <a:spcPct val="107000"/>
              </a:lnSpc>
              <a:spcAft>
                <a:spcPts val="800"/>
              </a:spcAft>
            </a:pPr>
            <a:r>
              <a:rPr lang="en-US" dirty="0"/>
              <a:t>Increase of coherence in delta and theta rhythms, and a decrease in alpha and beta rhythms in MCI and AD</a:t>
            </a:r>
            <a:endParaRPr lang="fa-IR" dirty="0"/>
          </a:p>
          <a:p>
            <a:pPr>
              <a:lnSpc>
                <a:spcPct val="107000"/>
              </a:lnSpc>
              <a:spcAft>
                <a:spcPts val="800"/>
              </a:spcAft>
            </a:pPr>
            <a:r>
              <a:rPr lang="en-US" dirty="0"/>
              <a:t>Relative power</a:t>
            </a:r>
            <a:endParaRPr lang="fa-IR" dirty="0"/>
          </a:p>
          <a:p>
            <a:pPr lvl="1">
              <a:lnSpc>
                <a:spcPct val="107000"/>
              </a:lnSpc>
              <a:spcAft>
                <a:spcPts val="800"/>
              </a:spcAft>
            </a:pPr>
            <a:r>
              <a:rPr lang="en-US" dirty="0"/>
              <a:t>This metric quantifies the proportion of power that is contained in an EEG sub band, compared to the total power of the signal. </a:t>
            </a:r>
          </a:p>
          <a:p>
            <a:pPr lvl="1">
              <a:lnSpc>
                <a:spcPct val="107000"/>
              </a:lnSpc>
              <a:spcAft>
                <a:spcPts val="800"/>
              </a:spcAft>
            </a:pPr>
            <a:r>
              <a:rPr lang="en-US" dirty="0"/>
              <a:t>Relative power in the fast rhythms (alpha and beta) decreases, while the relative power in the slow rhythms (delta and theta) increases.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a:t>
            </a:r>
          </a:p>
        </p:txBody>
      </p:sp>
      <p:pic>
        <p:nvPicPr>
          <p:cNvPr id="6" name="Picture 5">
            <a:extLst>
              <a:ext uri="{FF2B5EF4-FFF2-40B4-BE49-F238E27FC236}">
                <a16:creationId xmlns:a16="http://schemas.microsoft.com/office/drawing/2014/main" id="{51B4EC49-500F-4F4D-8941-E6ED629F567E}"/>
              </a:ext>
            </a:extLst>
          </p:cNvPr>
          <p:cNvPicPr>
            <a:picLocks noChangeAspect="1"/>
          </p:cNvPicPr>
          <p:nvPr/>
        </p:nvPicPr>
        <p:blipFill>
          <a:blip r:embed="rId3"/>
          <a:stretch>
            <a:fillRect/>
          </a:stretch>
        </p:blipFill>
        <p:spPr>
          <a:xfrm>
            <a:off x="8819937" y="2358312"/>
            <a:ext cx="1888206" cy="2029963"/>
          </a:xfrm>
          <a:prstGeom prst="rect">
            <a:avLst/>
          </a:prstGeom>
        </p:spPr>
      </p:pic>
      <p:pic>
        <p:nvPicPr>
          <p:cNvPr id="10" name="Picture 9">
            <a:extLst>
              <a:ext uri="{FF2B5EF4-FFF2-40B4-BE49-F238E27FC236}">
                <a16:creationId xmlns:a16="http://schemas.microsoft.com/office/drawing/2014/main" id="{6A1945F1-FC81-41CD-B223-A8A48FD9BCD6}"/>
              </a:ext>
            </a:extLst>
          </p:cNvPr>
          <p:cNvPicPr>
            <a:picLocks noChangeAspect="1"/>
          </p:cNvPicPr>
          <p:nvPr/>
        </p:nvPicPr>
        <p:blipFill>
          <a:blip r:embed="rId4"/>
          <a:stretch>
            <a:fillRect/>
          </a:stretch>
        </p:blipFill>
        <p:spPr>
          <a:xfrm>
            <a:off x="8819937" y="4643386"/>
            <a:ext cx="1888207" cy="1854728"/>
          </a:xfrm>
          <a:prstGeom prst="rect">
            <a:avLst/>
          </a:prstGeom>
        </p:spPr>
      </p:pic>
    </p:spTree>
    <p:extLst>
      <p:ext uri="{BB962C8B-B14F-4D97-AF65-F5344CB8AC3E}">
        <p14:creationId xmlns:p14="http://schemas.microsoft.com/office/powerpoint/2010/main" val="4106083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120290" cy="3801349"/>
          </a:xfrm>
        </p:spPr>
        <p:txBody>
          <a:bodyPr/>
          <a:lstStyle/>
          <a:p>
            <a:pPr marL="342900" lvl="0" indent="-342900" rtl="0">
              <a:lnSpc>
                <a:spcPct val="107000"/>
              </a:lnSpc>
              <a:spcAft>
                <a:spcPts val="800"/>
              </a:spcAft>
              <a:buFont typeface="Symbol" panose="05050102010706020507" pitchFamily="18" charset="2"/>
              <a:buChar char=""/>
            </a:pPr>
            <a:r>
              <a:rPr lang="en-US" dirty="0"/>
              <a:t>Fourier transform</a:t>
            </a:r>
          </a:p>
          <a:p>
            <a:pPr lvl="1">
              <a:lnSpc>
                <a:spcPct val="107000"/>
              </a:lnSpc>
              <a:spcAft>
                <a:spcPts val="800"/>
              </a:spcAft>
            </a:pPr>
            <a:r>
              <a:rPr lang="en-US" dirty="0"/>
              <a:t>Wavelet transform</a:t>
            </a:r>
          </a:p>
          <a:p>
            <a:pPr>
              <a:lnSpc>
                <a:spcPct val="107000"/>
              </a:lnSpc>
              <a:spcAft>
                <a:spcPts val="800"/>
              </a:spcAft>
            </a:pPr>
            <a:r>
              <a:rPr lang="en-US" dirty="0"/>
              <a:t>Amplitude modulation</a:t>
            </a:r>
            <a:endParaRPr lang="fa-IR" dirty="0"/>
          </a:p>
          <a:p>
            <a:pPr lvl="1">
              <a:lnSpc>
                <a:spcPct val="107000"/>
              </a:lnSpc>
              <a:spcAft>
                <a:spcPts val="800"/>
              </a:spcAft>
            </a:pPr>
            <a:r>
              <a:rPr lang="en-US" dirty="0"/>
              <a:t>Combines temporal and frequency analysis</a:t>
            </a: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EEG Frequency domain analysis for AD detection</a:t>
            </a:r>
          </a:p>
        </p:txBody>
      </p:sp>
    </p:spTree>
    <p:extLst>
      <p:ext uri="{BB962C8B-B14F-4D97-AF65-F5344CB8AC3E}">
        <p14:creationId xmlns:p14="http://schemas.microsoft.com/office/powerpoint/2010/main" val="89042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843690" cy="3801349"/>
          </a:xfrm>
        </p:spPr>
        <p:txBody>
          <a:bodyPr/>
          <a:lstStyle/>
          <a:p>
            <a:pPr marL="342900" lvl="0" indent="-342900" rtl="0">
              <a:lnSpc>
                <a:spcPct val="107000"/>
              </a:lnSpc>
              <a:spcAft>
                <a:spcPts val="800"/>
              </a:spcAft>
              <a:buFont typeface="Symbol" panose="05050102010706020507" pitchFamily="18" charset="2"/>
              <a:buChar char=""/>
            </a:pPr>
            <a:r>
              <a:rPr lang="en-US" dirty="0"/>
              <a:t>LOSO CV (Leave-One-Out Cross-Validation) </a:t>
            </a:r>
          </a:p>
          <a:p>
            <a:pPr marL="800100" lvl="1" indent="-342900">
              <a:lnSpc>
                <a:spcPct val="107000"/>
              </a:lnSpc>
              <a:spcAft>
                <a:spcPts val="800"/>
              </a:spcAft>
              <a:buFont typeface="Symbol" panose="05050102010706020507" pitchFamily="18" charset="2"/>
              <a:buChar char=""/>
            </a:pPr>
            <a:r>
              <a:rPr lang="en-US" dirty="0"/>
              <a:t>Splitting a dataset into a training set and a testing set</a:t>
            </a:r>
          </a:p>
          <a:p>
            <a:pPr marL="800100" lvl="1" indent="-342900">
              <a:lnSpc>
                <a:spcPct val="107000"/>
              </a:lnSpc>
              <a:spcAft>
                <a:spcPts val="800"/>
              </a:spcAft>
              <a:buFont typeface="Symbol" panose="05050102010706020507" pitchFamily="18" charset="2"/>
              <a:buChar char=""/>
            </a:pPr>
            <a:r>
              <a:rPr lang="en-US" dirty="0"/>
              <a:t>Using all but one observation as part of the training set</a:t>
            </a: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pic>
        <p:nvPicPr>
          <p:cNvPr id="6" name="Picture 5">
            <a:extLst>
              <a:ext uri="{FF2B5EF4-FFF2-40B4-BE49-F238E27FC236}">
                <a16:creationId xmlns:a16="http://schemas.microsoft.com/office/drawing/2014/main" id="{35A9EEFC-FC1C-4EFC-9C9B-8D3D325A38D7}"/>
              </a:ext>
            </a:extLst>
          </p:cNvPr>
          <p:cNvPicPr>
            <a:picLocks noChangeAspect="1"/>
          </p:cNvPicPr>
          <p:nvPr/>
        </p:nvPicPr>
        <p:blipFill>
          <a:blip r:embed="rId3"/>
          <a:stretch>
            <a:fillRect/>
          </a:stretch>
        </p:blipFill>
        <p:spPr>
          <a:xfrm>
            <a:off x="5730701" y="1555015"/>
            <a:ext cx="5969348" cy="4097017"/>
          </a:xfrm>
          <a:prstGeom prst="rect">
            <a:avLst/>
          </a:prstGeom>
        </p:spPr>
      </p:pic>
    </p:spTree>
    <p:extLst>
      <p:ext uri="{BB962C8B-B14F-4D97-AF65-F5344CB8AC3E}">
        <p14:creationId xmlns:p14="http://schemas.microsoft.com/office/powerpoint/2010/main" val="2028783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4024540" cy="3801349"/>
          </a:xfrm>
        </p:spPr>
        <p:txBody>
          <a:bodyPr/>
          <a:lstStyle/>
          <a:p>
            <a:pPr marL="342900" indent="-342900">
              <a:lnSpc>
                <a:spcPct val="107000"/>
              </a:lnSpc>
              <a:spcAft>
                <a:spcPts val="800"/>
              </a:spcAft>
              <a:buFont typeface="Symbol" panose="05050102010706020507" pitchFamily="18" charset="2"/>
              <a:buChar char=""/>
            </a:pPr>
            <a:r>
              <a:rPr lang="en-US" dirty="0"/>
              <a:t>K-fold </a:t>
            </a:r>
          </a:p>
          <a:p>
            <a:pPr marL="1257300" lvl="2" indent="-342900">
              <a:lnSpc>
                <a:spcPct val="107000"/>
              </a:lnSpc>
              <a:spcAft>
                <a:spcPts val="800"/>
              </a:spcAft>
              <a:buFont typeface="Symbol" panose="05050102010706020507" pitchFamily="18" charset="2"/>
              <a:buChar char=""/>
            </a:pPr>
            <a:r>
              <a:rPr lang="en-US" dirty="0"/>
              <a:t>Dataset is randomly split into k equal-sized folds</a:t>
            </a:r>
          </a:p>
          <a:p>
            <a:pPr marL="1257300" lvl="2" indent="-342900">
              <a:lnSpc>
                <a:spcPct val="107000"/>
              </a:lnSpc>
              <a:spcAft>
                <a:spcPts val="800"/>
              </a:spcAft>
              <a:buFont typeface="Symbol" panose="05050102010706020507" pitchFamily="18" charset="2"/>
              <a:buChar char=""/>
            </a:pPr>
            <a:r>
              <a:rPr lang="en-US" dirty="0"/>
              <a:t>Each fold is then used as a test set once, while the remaining k-1 folds are used as the training set</a:t>
            </a:r>
          </a:p>
          <a:p>
            <a:pPr marL="1257300" lvl="2" indent="-342900">
              <a:lnSpc>
                <a:spcPct val="107000"/>
              </a:lnSpc>
              <a:spcAft>
                <a:spcPts val="800"/>
              </a:spcAft>
              <a:buFont typeface="Symbol" panose="05050102010706020507" pitchFamily="18" charset="2"/>
              <a:buChar char=""/>
            </a:pPr>
            <a:r>
              <a:rPr lang="en-US" dirty="0"/>
              <a:t> This process is repeated k times, with each fold serving as the test set exactly once.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lvl="1">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performance evaluation methods</a:t>
            </a:r>
          </a:p>
        </p:txBody>
      </p:sp>
      <p:pic>
        <p:nvPicPr>
          <p:cNvPr id="11" name="Picture 10">
            <a:extLst>
              <a:ext uri="{FF2B5EF4-FFF2-40B4-BE49-F238E27FC236}">
                <a16:creationId xmlns:a16="http://schemas.microsoft.com/office/drawing/2014/main" id="{72BA5666-FD1F-4B8A-B667-F37C320D6D37}"/>
              </a:ext>
            </a:extLst>
          </p:cNvPr>
          <p:cNvPicPr>
            <a:picLocks noChangeAspect="1"/>
          </p:cNvPicPr>
          <p:nvPr/>
        </p:nvPicPr>
        <p:blipFill>
          <a:blip r:embed="rId2"/>
          <a:stretch>
            <a:fillRect/>
          </a:stretch>
        </p:blipFill>
        <p:spPr>
          <a:xfrm>
            <a:off x="4703324" y="2640570"/>
            <a:ext cx="7270248" cy="2353743"/>
          </a:xfrm>
          <a:prstGeom prst="rect">
            <a:avLst/>
          </a:prstGeom>
        </p:spPr>
      </p:pic>
    </p:spTree>
    <p:extLst>
      <p:ext uri="{BB962C8B-B14F-4D97-AF65-F5344CB8AC3E}">
        <p14:creationId xmlns:p14="http://schemas.microsoft.com/office/powerpoint/2010/main" val="1944426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511589"/>
            <a:ext cx="2358240" cy="2331873"/>
          </a:xfrm>
        </p:spPr>
        <p:txBody>
          <a:bodyPr/>
          <a:lstStyle/>
          <a:p>
            <a:endParaRPr lang="en-US" sz="1050" dirty="0">
              <a:effectLst/>
              <a:latin typeface="Segoe UI" panose="020B0502040204020203" pitchFamily="34" charset="0"/>
              <a:ea typeface="Calibri" panose="020F0502020204030204" pitchFamily="34" charset="0"/>
            </a:endParaRPr>
          </a:p>
          <a:p>
            <a:r>
              <a:rPr lang="en-US" dirty="0">
                <a:latin typeface="Calibri" panose="020F0502020204030204" pitchFamily="34" charset="0"/>
              </a:rPr>
              <a:t>890 participants</a:t>
            </a:r>
          </a:p>
          <a:p>
            <a:pPr lvl="1"/>
            <a:r>
              <a:rPr lang="en-US" dirty="0">
                <a:latin typeface="Calibri" panose="020F0502020204030204" pitchFamily="34" charset="0"/>
              </a:rPr>
              <a:t>189 MCI</a:t>
            </a:r>
          </a:p>
          <a:p>
            <a:pPr lvl="1"/>
            <a:r>
              <a:rPr lang="en-US" dirty="0">
                <a:latin typeface="Calibri" panose="020F0502020204030204" pitchFamily="34" charset="0"/>
              </a:rPr>
              <a:t>330 AD</a:t>
            </a:r>
          </a:p>
          <a:p>
            <a:pPr lvl="1"/>
            <a:r>
              <a:rPr lang="en-US" dirty="0">
                <a:latin typeface="Calibri" panose="020F0502020204030204" pitchFamily="34" charset="0"/>
              </a:rPr>
              <a:t>125 other dementias  </a:t>
            </a:r>
          </a:p>
          <a:p>
            <a:pPr lvl="1"/>
            <a:r>
              <a:rPr lang="en-US" dirty="0">
                <a:latin typeface="Calibri" panose="020F0502020204030204" pitchFamily="34" charset="0"/>
              </a:rPr>
              <a:t>246 Healthy</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7" y="1933580"/>
            <a:ext cx="2358240"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Overview</a:t>
            </a:r>
          </a:p>
        </p:txBody>
      </p:sp>
      <p:pic>
        <p:nvPicPr>
          <p:cNvPr id="5" name="Picture 4">
            <a:extLst>
              <a:ext uri="{FF2B5EF4-FFF2-40B4-BE49-F238E27FC236}">
                <a16:creationId xmlns:a16="http://schemas.microsoft.com/office/drawing/2014/main" id="{1EC67E53-397C-4C86-AF3B-2BD7BBB16845}"/>
              </a:ext>
            </a:extLst>
          </p:cNvPr>
          <p:cNvPicPr/>
          <p:nvPr/>
        </p:nvPicPr>
        <p:blipFill>
          <a:blip r:embed="rId3"/>
          <a:stretch>
            <a:fillRect/>
          </a:stretch>
        </p:blipFill>
        <p:spPr>
          <a:xfrm>
            <a:off x="2987206" y="1028698"/>
            <a:ext cx="8523981" cy="4653522"/>
          </a:xfrm>
          <a:prstGeom prst="rect">
            <a:avLst/>
          </a:prstGeom>
        </p:spPr>
      </p:pic>
      <p:sp>
        <p:nvSpPr>
          <p:cNvPr id="6" name="Slide Text">
            <a:extLst>
              <a:ext uri="{FF2B5EF4-FFF2-40B4-BE49-F238E27FC236}">
                <a16:creationId xmlns:a16="http://schemas.microsoft.com/office/drawing/2014/main" id="{A3165269-1308-40B7-932F-FE29501FAC9F}"/>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Jiao B, Li R, Zhou H, Qing K, Liu H, Pan H, et al. Neural biomarker diagnosis and prediction to mild cognitive impairment and Alzheimer’s disease using EEG technology. Alzheimer's Research &amp; Therapy. 2023;15(1):32.</a:t>
            </a:r>
          </a:p>
          <a:p>
            <a:endParaRPr lang="en-US" sz="1050" dirty="0">
              <a:latin typeface="Segoe UI"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144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pic>
        <p:nvPicPr>
          <p:cNvPr id="7" name="Picture 6">
            <a:extLst>
              <a:ext uri="{FF2B5EF4-FFF2-40B4-BE49-F238E27FC236}">
                <a16:creationId xmlns:a16="http://schemas.microsoft.com/office/drawing/2014/main" id="{F0C0EAA5-B4E0-4CD1-A46C-1EE105D6EFB2}"/>
              </a:ext>
            </a:extLst>
          </p:cNvPr>
          <p:cNvPicPr>
            <a:picLocks noChangeAspect="1"/>
          </p:cNvPicPr>
          <p:nvPr/>
        </p:nvPicPr>
        <p:blipFill>
          <a:blip r:embed="rId3"/>
          <a:stretch>
            <a:fillRect/>
          </a:stretch>
        </p:blipFill>
        <p:spPr>
          <a:xfrm>
            <a:off x="4231766" y="1555015"/>
            <a:ext cx="6687246" cy="2991147"/>
          </a:xfrm>
          <a:prstGeom prst="rect">
            <a:avLst/>
          </a:prstGeom>
        </p:spPr>
      </p:pic>
      <p:sp>
        <p:nvSpPr>
          <p:cNvPr id="5" name="Slide Text">
            <a:extLst>
              <a:ext uri="{FF2B5EF4-FFF2-40B4-BE49-F238E27FC236}">
                <a16:creationId xmlns:a16="http://schemas.microsoft.com/office/drawing/2014/main" id="{6A628E75-6A21-4D30-82FE-52D8D2CD0E96}"/>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Fouad IA, El-</a:t>
            </a:r>
            <a:r>
              <a:rPr lang="en-US" sz="1050" dirty="0" err="1">
                <a:latin typeface="Segoe UI" panose="020B0502040204020203" pitchFamily="34" charset="0"/>
                <a:ea typeface="Calibri" panose="020F0502020204030204" pitchFamily="34" charset="0"/>
              </a:rPr>
              <a:t>Zahraa</a:t>
            </a:r>
            <a:r>
              <a:rPr lang="en-US" sz="1050" dirty="0">
                <a:latin typeface="Segoe UI" panose="020B0502040204020203" pitchFamily="34" charset="0"/>
                <a:ea typeface="Calibri" panose="020F0502020204030204" pitchFamily="34" charset="0"/>
              </a:rPr>
              <a:t> M. Labib F. Identification of Alzheimer’s disease from central lobe EEG signals utilizing machine learning and residual neural network. Biomedical Signal Processing and Control. 2023;86.</a:t>
            </a:r>
          </a:p>
          <a:p>
            <a:endParaRPr lang="en-US" sz="1050" dirty="0">
              <a:latin typeface="Segoe UI" panose="020B0502040204020203" pitchFamily="34" charset="0"/>
              <a:ea typeface="Calibri" panose="020F0502020204030204" pitchFamily="34" charset="0"/>
            </a:endParaRPr>
          </a:p>
        </p:txBody>
      </p:sp>
      <p:sp>
        <p:nvSpPr>
          <p:cNvPr id="8" name="Slide Text">
            <a:extLst>
              <a:ext uri="{FF2B5EF4-FFF2-40B4-BE49-F238E27FC236}">
                <a16:creationId xmlns:a16="http://schemas.microsoft.com/office/drawing/2014/main" id="{BD938A1A-2290-4DED-8587-2B4535137A2A}"/>
              </a:ext>
            </a:extLst>
          </p:cNvPr>
          <p:cNvSpPr>
            <a:spLocks noGrp="1"/>
          </p:cNvSpPr>
          <p:nvPr>
            <p:ph idx="1"/>
          </p:nvPr>
        </p:nvSpPr>
        <p:spPr>
          <a:xfrm>
            <a:off x="566928" y="2185988"/>
            <a:ext cx="3900297" cy="3451334"/>
          </a:xfrm>
        </p:spPr>
        <p:txBody>
          <a:bodyPr/>
          <a:lstStyle/>
          <a:p>
            <a:r>
              <a:rPr lang="en-US" dirty="0"/>
              <a:t>Use three central lobe electrodes</a:t>
            </a:r>
          </a:p>
          <a:p>
            <a:r>
              <a:rPr lang="en-US" sz="1800" dirty="0">
                <a:latin typeface="Calibri" panose="020F0502020204030204" pitchFamily="34" charset="0"/>
              </a:rPr>
              <a:t>Dataset </a:t>
            </a:r>
          </a:p>
          <a:p>
            <a:pPr lvl="1"/>
            <a:r>
              <a:rPr lang="en-US" dirty="0">
                <a:latin typeface="Calibri" panose="020F0502020204030204" pitchFamily="34" charset="0"/>
              </a:rPr>
              <a:t>7 MCI</a:t>
            </a:r>
          </a:p>
          <a:p>
            <a:pPr lvl="1"/>
            <a:r>
              <a:rPr lang="en-US" dirty="0">
                <a:latin typeface="Calibri" panose="020F0502020204030204" pitchFamily="34" charset="0"/>
              </a:rPr>
              <a:t>59 AD</a:t>
            </a:r>
          </a:p>
          <a:p>
            <a:pPr lvl="1"/>
            <a:r>
              <a:rPr lang="en-US" dirty="0">
                <a:latin typeface="Calibri" panose="020F0502020204030204" pitchFamily="34" charset="0"/>
              </a:rPr>
              <a:t>102 NC 	</a:t>
            </a:r>
          </a:p>
          <a:p>
            <a:r>
              <a:rPr lang="en-US" sz="1800" dirty="0">
                <a:latin typeface="Calibri" panose="020F0502020204030204" pitchFamily="34" charset="0"/>
              </a:rPr>
              <a:t>Performance is 96.55% </a:t>
            </a:r>
          </a:p>
          <a:p>
            <a:pPr marL="0" marR="0" indent="0">
              <a:buNone/>
            </a:pPr>
            <a:r>
              <a:rPr lang="en-US" sz="1800" dirty="0">
                <a:latin typeface="Calibri" panose="020F0502020204030204" pitchFamily="34" charset="0"/>
              </a:rPr>
              <a:t>	</a:t>
            </a:r>
          </a:p>
          <a:p>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007117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10329672" cy="3451334"/>
          </a:xfrm>
        </p:spPr>
        <p:txBody>
          <a:bodyPr/>
          <a:lstStyle/>
          <a:p>
            <a:r>
              <a:rPr lang="en-US" dirty="0"/>
              <a:t>Using a Dual-Input Convolution Encoder Network </a:t>
            </a:r>
          </a:p>
          <a:p>
            <a:r>
              <a:rPr lang="en-US" dirty="0"/>
              <a:t>Public dataset from Department of Neurology of AHEPA General University Hospital of Thessaloniki</a:t>
            </a:r>
          </a:p>
          <a:p>
            <a:pPr lvl="1"/>
            <a:r>
              <a:rPr lang="en-US" dirty="0"/>
              <a:t>36 AD</a:t>
            </a:r>
          </a:p>
          <a:p>
            <a:pPr lvl="1"/>
            <a:r>
              <a:rPr lang="en-US" dirty="0"/>
              <a:t>23 Frontotemporal dementia (FTD) </a:t>
            </a:r>
          </a:p>
          <a:p>
            <a:pPr lvl="1"/>
            <a:r>
              <a:rPr lang="en-US" dirty="0"/>
              <a:t>29 CN</a:t>
            </a:r>
          </a:p>
          <a:p>
            <a:endParaRPr lang="en-US" dirty="0"/>
          </a:p>
        </p:txBody>
      </p:sp>
    </p:spTree>
    <p:extLst>
      <p:ext uri="{BB962C8B-B14F-4D97-AF65-F5344CB8AC3E}">
        <p14:creationId xmlns:p14="http://schemas.microsoft.com/office/powerpoint/2010/main" val="424879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1102936" y="2642314"/>
            <a:ext cx="6940233" cy="3367869"/>
          </a:xfrm>
        </p:spPr>
        <p:txBody>
          <a:bodyPr/>
          <a:lstStyle/>
          <a:p>
            <a:r>
              <a:rPr lang="en-US" dirty="0"/>
              <a:t>Normal</a:t>
            </a:r>
          </a:p>
          <a:p>
            <a:r>
              <a:rPr lang="en-US" dirty="0"/>
              <a:t>Very Mild Dementia</a:t>
            </a:r>
          </a:p>
          <a:p>
            <a:r>
              <a:rPr lang="en-US" dirty="0"/>
              <a:t>Mild Dementia</a:t>
            </a:r>
          </a:p>
          <a:p>
            <a:r>
              <a:rPr lang="en-US" dirty="0"/>
              <a:t>Moderate Dementia</a:t>
            </a:r>
          </a:p>
          <a:p>
            <a:r>
              <a:rPr lang="en-US" dirty="0"/>
              <a:t>Severe Dementia</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Stages Of Disease:</a:t>
            </a:r>
          </a:p>
        </p:txBody>
      </p:sp>
    </p:spTree>
    <p:extLst>
      <p:ext uri="{BB962C8B-B14F-4D97-AF65-F5344CB8AC3E}">
        <p14:creationId xmlns:p14="http://schemas.microsoft.com/office/powerpoint/2010/main" val="1192034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Extract two biomarkers</a:t>
            </a:r>
          </a:p>
          <a:p>
            <a:pPr lvl="1"/>
            <a:r>
              <a:rPr lang="en-US" dirty="0"/>
              <a:t>Relative Band Power (RBP): increase in Theta/Alpha ratio in AD patients </a:t>
            </a:r>
          </a:p>
          <a:p>
            <a:pPr lvl="1"/>
            <a:r>
              <a:rPr lang="en-US" dirty="0"/>
              <a:t>Spectral Coherence Connectivity (SCC): decreased synchronization likelihood in AD patients</a:t>
            </a:r>
          </a:p>
          <a:p>
            <a:r>
              <a:rPr lang="en-US" dirty="0"/>
              <a:t>Express them in image-like representations (3d matrixes)</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896413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Preprocessing pipeline </a:t>
            </a:r>
          </a:p>
          <a:p>
            <a:pPr lvl="1"/>
            <a:r>
              <a:rPr lang="en-US" dirty="0"/>
              <a:t>Butterworth band-pass filter 0.5-45 Hz </a:t>
            </a:r>
          </a:p>
          <a:p>
            <a:pPr lvl="1"/>
            <a:r>
              <a:rPr lang="en-US" dirty="0"/>
              <a:t>Re-referenced to A1-A2</a:t>
            </a:r>
          </a:p>
          <a:p>
            <a:pPr lvl="1"/>
            <a:r>
              <a:rPr lang="en-US" dirty="0"/>
              <a:t>Automatic artifact reject method</a:t>
            </a:r>
          </a:p>
          <a:p>
            <a:pPr lvl="2"/>
            <a:r>
              <a:rPr lang="en-US" dirty="0"/>
              <a:t>ASR</a:t>
            </a:r>
          </a:p>
        </p:txBody>
      </p:sp>
      <p:pic>
        <p:nvPicPr>
          <p:cNvPr id="9" name="Picture 8">
            <a:extLst>
              <a:ext uri="{FF2B5EF4-FFF2-40B4-BE49-F238E27FC236}">
                <a16:creationId xmlns:a16="http://schemas.microsoft.com/office/drawing/2014/main" id="{137A829F-8FC4-4697-A90E-FA8537DFDC6C}"/>
              </a:ext>
            </a:extLst>
          </p:cNvPr>
          <p:cNvPicPr>
            <a:picLocks noChangeAspect="1"/>
          </p:cNvPicPr>
          <p:nvPr/>
        </p:nvPicPr>
        <p:blipFill>
          <a:blip r:embed="rId3"/>
          <a:stretch>
            <a:fillRect/>
          </a:stretch>
        </p:blipFill>
        <p:spPr>
          <a:xfrm>
            <a:off x="6265221" y="1007427"/>
            <a:ext cx="4805779" cy="4629895"/>
          </a:xfrm>
          <a:prstGeom prst="rect">
            <a:avLst/>
          </a:prstGeom>
        </p:spPr>
      </p:pic>
    </p:spTree>
    <p:extLst>
      <p:ext uri="{BB962C8B-B14F-4D97-AF65-F5344CB8AC3E}">
        <p14:creationId xmlns:p14="http://schemas.microsoft.com/office/powerpoint/2010/main" val="2084752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Miltiadous</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Gionanidis</a:t>
            </a:r>
            <a:r>
              <a:rPr lang="en-US" sz="1050" dirty="0">
                <a:latin typeface="Segoe UI" panose="020B0502040204020203" pitchFamily="34" charset="0"/>
                <a:ea typeface="Calibri" panose="020F0502020204030204" pitchFamily="34" charset="0"/>
              </a:rPr>
              <a:t> E, </a:t>
            </a:r>
            <a:r>
              <a:rPr lang="en-US" sz="1050" dirty="0" err="1">
                <a:latin typeface="Segoe UI" panose="020B0502040204020203" pitchFamily="34" charset="0"/>
                <a:ea typeface="Calibri" panose="020F0502020204030204" pitchFamily="34" charset="0"/>
              </a:rPr>
              <a:t>Tzimourta</a:t>
            </a:r>
            <a:r>
              <a:rPr lang="en-US" sz="1050" dirty="0">
                <a:latin typeface="Segoe UI" panose="020B0502040204020203" pitchFamily="34" charset="0"/>
                <a:ea typeface="Calibri" panose="020F0502020204030204" pitchFamily="34" charset="0"/>
              </a:rPr>
              <a:t> KD, </a:t>
            </a:r>
            <a:r>
              <a:rPr lang="en-US" sz="1050" dirty="0" err="1">
                <a:latin typeface="Segoe UI" panose="020B0502040204020203" pitchFamily="34" charset="0"/>
                <a:ea typeface="Calibri" panose="020F0502020204030204" pitchFamily="34" charset="0"/>
              </a:rPr>
              <a:t>Giannakeas</a:t>
            </a:r>
            <a:r>
              <a:rPr lang="en-US" sz="1050" dirty="0">
                <a:latin typeface="Segoe UI" panose="020B0502040204020203" pitchFamily="34" charset="0"/>
                <a:ea typeface="Calibri" panose="020F0502020204030204" pitchFamily="34" charset="0"/>
              </a:rPr>
              <a:t> N, </a:t>
            </a:r>
            <a:r>
              <a:rPr lang="en-US" sz="1050" dirty="0" err="1">
                <a:latin typeface="Segoe UI" panose="020B0502040204020203" pitchFamily="34" charset="0"/>
                <a:ea typeface="Calibri" panose="020F0502020204030204" pitchFamily="34" charset="0"/>
              </a:rPr>
              <a:t>Tzallas</a:t>
            </a:r>
            <a:r>
              <a:rPr lang="en-US" sz="1050" dirty="0">
                <a:latin typeface="Segoe UI" panose="020B0502040204020203" pitchFamily="34" charset="0"/>
                <a:ea typeface="Calibri" panose="020F0502020204030204" pitchFamily="34" charset="0"/>
              </a:rPr>
              <a:t> AT. DICE-Net: A Novel Convolution-Transformer Architecture for Alzheimer Detection in EEG Signals. IEEE Access. 2023;11:71840-58.</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462397" cy="3451334"/>
          </a:xfrm>
        </p:spPr>
        <p:txBody>
          <a:bodyPr/>
          <a:lstStyle/>
          <a:p>
            <a:r>
              <a:rPr lang="en-US" dirty="0"/>
              <a:t>Fed in 2 parallel Convolution blocks</a:t>
            </a:r>
            <a:endParaRPr lang="fa-IR" dirty="0"/>
          </a:p>
          <a:p>
            <a:r>
              <a:rPr lang="en-US" dirty="0"/>
              <a:t>Accuracy of 83.28% LOSO validation</a:t>
            </a:r>
          </a:p>
          <a:p>
            <a:endParaRPr lang="en-US" dirty="0"/>
          </a:p>
          <a:p>
            <a:endParaRPr lang="en-US" dirty="0"/>
          </a:p>
        </p:txBody>
      </p:sp>
      <p:pic>
        <p:nvPicPr>
          <p:cNvPr id="8" name="Picture 7">
            <a:extLst>
              <a:ext uri="{FF2B5EF4-FFF2-40B4-BE49-F238E27FC236}">
                <a16:creationId xmlns:a16="http://schemas.microsoft.com/office/drawing/2014/main" id="{3C14DCA7-DA0F-4392-B4FE-B3FA734105A9}"/>
              </a:ext>
            </a:extLst>
          </p:cNvPr>
          <p:cNvPicPr>
            <a:picLocks noChangeAspect="1"/>
          </p:cNvPicPr>
          <p:nvPr/>
        </p:nvPicPr>
        <p:blipFill>
          <a:blip r:embed="rId2"/>
          <a:stretch>
            <a:fillRect/>
          </a:stretch>
        </p:blipFill>
        <p:spPr>
          <a:xfrm>
            <a:off x="6444253" y="1383181"/>
            <a:ext cx="4519422" cy="4254141"/>
          </a:xfrm>
          <a:prstGeom prst="rect">
            <a:avLst/>
          </a:prstGeom>
        </p:spPr>
      </p:pic>
    </p:spTree>
    <p:extLst>
      <p:ext uri="{BB962C8B-B14F-4D97-AF65-F5344CB8AC3E}">
        <p14:creationId xmlns:p14="http://schemas.microsoft.com/office/powerpoint/2010/main" val="407582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977122" cy="3451334"/>
          </a:xfrm>
        </p:spPr>
        <p:txBody>
          <a:bodyPr/>
          <a:lstStyle/>
          <a:p>
            <a:r>
              <a:rPr lang="en-US" dirty="0"/>
              <a:t>Two datasets were used</a:t>
            </a:r>
          </a:p>
          <a:p>
            <a:r>
              <a:rPr lang="en-US" dirty="0"/>
              <a:t>Divides EEG signals into 5 frequency bands with a Butterworth band-pass filter</a:t>
            </a:r>
          </a:p>
          <a:p>
            <a:r>
              <a:rPr lang="en-US" dirty="0"/>
              <a:t>Signals recorded as 8 s in the datasets were segmented into 1 s epochs</a:t>
            </a:r>
          </a:p>
          <a:p>
            <a:r>
              <a:rPr lang="en-US" dirty="0"/>
              <a:t>An epoch was converted into a 2D array of 128x19. A total of 1120 epochs consist of two datasets combined</a:t>
            </a:r>
          </a:p>
          <a:p>
            <a:r>
              <a:rPr lang="en-US" dirty="0"/>
              <a:t>Then, EEG signals for each frequency band (delta, theta, alpha, beta, and gamma) were segmented into 1 s epochs (128x19 2D array) and given as input to ensemble learning</a:t>
            </a:r>
          </a:p>
          <a:p>
            <a:r>
              <a:rPr lang="en-US" dirty="0"/>
              <a:t>Accuracy of 97.9%</a:t>
            </a:r>
          </a:p>
          <a:p>
            <a:endParaRPr lang="en-US" dirty="0"/>
          </a:p>
        </p:txBody>
      </p:sp>
    </p:spTree>
    <p:extLst>
      <p:ext uri="{BB962C8B-B14F-4D97-AF65-F5344CB8AC3E}">
        <p14:creationId xmlns:p14="http://schemas.microsoft.com/office/powerpoint/2010/main" val="22955215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6616C8-5B80-4787-8D68-FCE46A0888E6}"/>
              </a:ext>
            </a:extLst>
          </p:cNvPr>
          <p:cNvPicPr/>
          <p:nvPr/>
        </p:nvPicPr>
        <p:blipFill>
          <a:blip r:embed="rId2"/>
          <a:stretch>
            <a:fillRect/>
          </a:stretch>
        </p:blipFill>
        <p:spPr>
          <a:xfrm>
            <a:off x="3509962" y="1213472"/>
            <a:ext cx="7324726" cy="4829174"/>
          </a:xfrm>
          <a:prstGeom prst="rect">
            <a:avLst/>
          </a:prstGeom>
        </p:spPr>
      </p:pic>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Nour M, </a:t>
            </a:r>
            <a:r>
              <a:rPr lang="en-US" sz="1050" dirty="0" err="1">
                <a:latin typeface="Segoe UI" panose="020B0502040204020203" pitchFamily="34" charset="0"/>
                <a:ea typeface="Calibri" panose="020F0502020204030204" pitchFamily="34" charset="0"/>
              </a:rPr>
              <a:t>Senturk</a:t>
            </a:r>
            <a:r>
              <a:rPr lang="en-US" sz="1050" dirty="0">
                <a:latin typeface="Segoe UI" panose="020B0502040204020203" pitchFamily="34" charset="0"/>
                <a:ea typeface="Calibri" panose="020F0502020204030204" pitchFamily="34" charset="0"/>
              </a:rPr>
              <a:t> U, </a:t>
            </a:r>
            <a:r>
              <a:rPr lang="en-US" sz="1050" dirty="0" err="1">
                <a:latin typeface="Segoe UI" panose="020B0502040204020203" pitchFamily="34" charset="0"/>
                <a:ea typeface="Calibri" panose="020F0502020204030204" pitchFamily="34" charset="0"/>
              </a:rPr>
              <a:t>Polat</a:t>
            </a:r>
            <a:r>
              <a:rPr lang="en-US" sz="1050" dirty="0">
                <a:latin typeface="Segoe UI" panose="020B0502040204020203" pitchFamily="34" charset="0"/>
                <a:ea typeface="Calibri" panose="020F0502020204030204" pitchFamily="34" charset="0"/>
              </a:rPr>
              <a:t> K. A novel hybrid model in the diagnosis and classification of Alzheimer's disease using EEG signals: Deep ensemble learning (DEL) approach. Biomedical Signal Processing and Control. 2024;89.</a:t>
            </a:r>
          </a:p>
          <a:p>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5719572" cy="700087"/>
          </a:xfrm>
        </p:spPr>
        <p:txBody>
          <a:bodyPr/>
          <a:lstStyle/>
          <a:p>
            <a:r>
              <a:rPr lang="en-US" sz="1800" dirty="0">
                <a:solidFill>
                  <a:srgbClr val="000000"/>
                </a:solidFill>
                <a:effectLst/>
                <a:latin typeface="CharisSIL"/>
                <a:ea typeface="Calibri" panose="020F0502020204030204" pitchFamily="34" charset="0"/>
                <a:cs typeface="Arial" panose="020B0604020202020204" pitchFamily="34" charset="0"/>
              </a:rPr>
              <a:t>The proposed Deep Ensemble Learning</a:t>
            </a:r>
            <a:endParaRPr lang="en-US" dirty="0"/>
          </a:p>
        </p:txBody>
      </p:sp>
    </p:spTree>
    <p:extLst>
      <p:ext uri="{BB962C8B-B14F-4D97-AF65-F5344CB8AC3E}">
        <p14:creationId xmlns:p14="http://schemas.microsoft.com/office/powerpoint/2010/main" val="641882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Transformers</a:t>
            </a:r>
          </a:p>
          <a:p>
            <a:pPr lvl="1"/>
            <a:r>
              <a:rPr lang="en-US" dirty="0">
                <a:solidFill>
                  <a:srgbClr val="000000"/>
                </a:solidFill>
                <a:effectLst/>
                <a:latin typeface="MinionLT-Regular"/>
                <a:ea typeface="Calibri" panose="020F0502020204030204" pitchFamily="34" charset="0"/>
                <a:cs typeface="Arial" panose="020B0604020202020204" pitchFamily="34" charset="0"/>
              </a:rPr>
              <a:t>Higher ability to deal with long-range dependencies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Recognize patterns in sequences of data </a:t>
            </a:r>
          </a:p>
          <a:p>
            <a:pPr lvl="1"/>
            <a:r>
              <a:rPr lang="en-US" dirty="0">
                <a:solidFill>
                  <a:srgbClr val="000000"/>
                </a:solidFill>
                <a:effectLst/>
                <a:latin typeface="MinionLT-Regular"/>
                <a:ea typeface="Calibri" panose="020F0502020204030204" pitchFamily="34" charset="0"/>
                <a:cs typeface="Arial" panose="020B0604020202020204" pitchFamily="34" charset="0"/>
              </a:rPr>
              <a:t>More interpretable decision-making processes </a:t>
            </a:r>
          </a:p>
          <a:p>
            <a:pPr lvl="1"/>
            <a:r>
              <a:rPr lang="en-US" dirty="0">
                <a:solidFill>
                  <a:srgbClr val="000000"/>
                </a:solidFill>
                <a:effectLst/>
                <a:latin typeface="MinionLT-Regular"/>
                <a:ea typeface="Calibri" panose="020F0502020204030204" pitchFamily="34" charset="0"/>
                <a:cs typeface="Arial" panose="020B0604020202020204" pitchFamily="34" charset="0"/>
              </a:rPr>
              <a:t>Recent efforts in exploring their applications on timeseries data, such as EEG or electromyography signals are showing interesting results </a:t>
            </a:r>
            <a:endParaRPr lang="en-US" dirty="0"/>
          </a:p>
        </p:txBody>
      </p:sp>
    </p:spTree>
    <p:extLst>
      <p:ext uri="{BB962C8B-B14F-4D97-AF65-F5344CB8AC3E}">
        <p14:creationId xmlns:p14="http://schemas.microsoft.com/office/powerpoint/2010/main" val="3460480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7" y="2185988"/>
            <a:ext cx="9348597" cy="3451334"/>
          </a:xfrm>
        </p:spPr>
        <p:txBody>
          <a:bodyPr/>
          <a:lstStyle/>
          <a:p>
            <a:r>
              <a:rPr lang="en-US" dirty="0"/>
              <a:t>Five different datasets were created by extracting </a:t>
            </a:r>
          </a:p>
          <a:p>
            <a:pPr lvl="1"/>
            <a:r>
              <a:rPr lang="en-US" dirty="0"/>
              <a:t>delta, theta, alpha, beta and delta-to-theta frequency bands using bandpass filters.</a:t>
            </a:r>
          </a:p>
          <a:p>
            <a:r>
              <a:rPr lang="en-US" dirty="0"/>
              <a:t>best performances</a:t>
            </a:r>
          </a:p>
          <a:p>
            <a:pPr lvl="1"/>
            <a:r>
              <a:rPr lang="en-US" dirty="0"/>
              <a:t>delta dataset </a:t>
            </a:r>
          </a:p>
          <a:p>
            <a:pPr lvl="1"/>
            <a:r>
              <a:rPr lang="en-US" dirty="0"/>
              <a:t>Performance of 0.807</a:t>
            </a:r>
          </a:p>
          <a:p>
            <a:r>
              <a:rPr lang="en-US" dirty="0"/>
              <a:t>Results performance with a minimum features is higher than 0.74. </a:t>
            </a:r>
          </a:p>
        </p:txBody>
      </p:sp>
    </p:spTree>
    <p:extLst>
      <p:ext uri="{BB962C8B-B14F-4D97-AF65-F5344CB8AC3E}">
        <p14:creationId xmlns:p14="http://schemas.microsoft.com/office/powerpoint/2010/main" val="1382338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Firstly 19 channels are selected and 4 frequency bands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θ</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i="1" dirty="0">
                <a:solidFill>
                  <a:srgbClr val="000000"/>
                </a:solidFill>
                <a:effectLst/>
                <a:latin typeface="CMMI8"/>
                <a:ea typeface="Calibri" panose="020F0502020204030204" pitchFamily="34" charset="0"/>
                <a:cs typeface="Arial" panose="020B0604020202020204" pitchFamily="34" charset="0"/>
              </a:rPr>
              <a:t>α </a:t>
            </a:r>
            <a:r>
              <a:rPr lang="en-US" sz="1800" dirty="0">
                <a:solidFill>
                  <a:srgbClr val="000000"/>
                </a:solidFill>
                <a:effectLst/>
                <a:latin typeface="MinionLT-Regular"/>
                <a:ea typeface="Calibri" panose="020F0502020204030204" pitchFamily="34" charset="0"/>
                <a:cs typeface="Arial" panose="020B0604020202020204" pitchFamily="34" charset="0"/>
              </a:rPr>
              <a:t>and </a:t>
            </a:r>
            <a:r>
              <a:rPr lang="en-US" sz="1800" i="1" dirty="0">
                <a:solidFill>
                  <a:srgbClr val="000000"/>
                </a:solidFill>
                <a:effectLst/>
                <a:latin typeface="CMMI8"/>
                <a:ea typeface="Calibri" panose="020F0502020204030204" pitchFamily="34" charset="0"/>
                <a:cs typeface="Arial" panose="020B0604020202020204" pitchFamily="34" charset="0"/>
              </a:rPr>
              <a:t>β</a:t>
            </a:r>
            <a:r>
              <a:rPr lang="en-US" sz="1800" dirty="0">
                <a:solidFill>
                  <a:srgbClr val="000000"/>
                </a:solidFill>
                <a:effectLst/>
                <a:latin typeface="MinionLT-Regular"/>
                <a:ea typeface="Calibri" panose="020F0502020204030204" pitchFamily="34" charset="0"/>
                <a:cs typeface="Arial" panose="020B0604020202020204" pitchFamily="34" charset="0"/>
              </a:rPr>
              <a:t>) are extracted</a:t>
            </a:r>
          </a:p>
          <a:p>
            <a:r>
              <a:rPr lang="en-US" sz="1800" dirty="0">
                <a:solidFill>
                  <a:srgbClr val="000000"/>
                </a:solidFill>
                <a:effectLst/>
                <a:latin typeface="MinionLT-Regular"/>
                <a:ea typeface="Calibri" panose="020F0502020204030204" pitchFamily="34" charset="0"/>
                <a:cs typeface="Arial" panose="020B0604020202020204" pitchFamily="34" charset="0"/>
              </a:rPr>
              <a:t> Obtaining four distinct datasets and a fifth one using the </a:t>
            </a:r>
            <a:r>
              <a:rPr lang="en-US" sz="1800" i="1" dirty="0">
                <a:solidFill>
                  <a:srgbClr val="000000"/>
                </a:solidFill>
                <a:effectLst/>
                <a:latin typeface="CMMI8"/>
                <a:ea typeface="Calibri" panose="020F0502020204030204" pitchFamily="34" charset="0"/>
                <a:cs typeface="Arial" panose="020B0604020202020204" pitchFamily="34" charset="0"/>
              </a:rPr>
              <a:t>δ</a:t>
            </a:r>
            <a:r>
              <a:rPr lang="en-US" sz="1800" dirty="0">
                <a:solidFill>
                  <a:srgbClr val="000000"/>
                </a:solidFill>
                <a:effectLst/>
                <a:latin typeface="MinionLT-Regular"/>
                <a:ea typeface="Calibri" panose="020F0502020204030204" pitchFamily="34" charset="0"/>
                <a:cs typeface="Arial" panose="020B0604020202020204" pitchFamily="34" charset="0"/>
              </a:rPr>
              <a:t>-to-</a:t>
            </a:r>
            <a:r>
              <a:rPr lang="en-US" sz="1800" i="1" dirty="0">
                <a:solidFill>
                  <a:srgbClr val="000000"/>
                </a:solidFill>
                <a:effectLst/>
                <a:latin typeface="CMMI8"/>
                <a:ea typeface="Calibri" panose="020F0502020204030204" pitchFamily="34" charset="0"/>
                <a:cs typeface="Arial" panose="020B0604020202020204" pitchFamily="34" charset="0"/>
              </a:rPr>
              <a:t>β </a:t>
            </a:r>
            <a:r>
              <a:rPr lang="en-US" sz="1800" dirty="0">
                <a:solidFill>
                  <a:srgbClr val="000000"/>
                </a:solidFill>
                <a:effectLst/>
                <a:latin typeface="MinionLT-Regular"/>
                <a:ea typeface="Calibri" panose="020F0502020204030204" pitchFamily="34" charset="0"/>
                <a:cs typeface="Arial" panose="020B0604020202020204" pitchFamily="34" charset="0"/>
              </a:rPr>
              <a:t>range. </a:t>
            </a:r>
          </a:p>
          <a:p>
            <a:r>
              <a:rPr lang="en-US" sz="1800" dirty="0">
                <a:solidFill>
                  <a:srgbClr val="000000"/>
                </a:solidFill>
                <a:effectLst/>
                <a:latin typeface="MinionLT-Regular"/>
                <a:ea typeface="Calibri" panose="020F0502020204030204" pitchFamily="34" charset="0"/>
                <a:cs typeface="Arial" panose="020B0604020202020204" pitchFamily="34" charset="0"/>
              </a:rPr>
              <a:t>Perform both two- and three-class classifications of epochs through LOSOCV</a:t>
            </a:r>
          </a:p>
        </p:txBody>
      </p:sp>
    </p:spTree>
    <p:extLst>
      <p:ext uri="{BB962C8B-B14F-4D97-AF65-F5344CB8AC3E}">
        <p14:creationId xmlns:p14="http://schemas.microsoft.com/office/powerpoint/2010/main" val="784046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dirty="0"/>
              <a:t>A cluster of 19 channels, namely Fp1, Fp2, F7, F3, </a:t>
            </a:r>
            <a:r>
              <a:rPr lang="en-US" dirty="0" err="1"/>
              <a:t>Fz</a:t>
            </a:r>
            <a:r>
              <a:rPr lang="en-US" dirty="0"/>
              <a:t>, F4, F8, T3, C3, </a:t>
            </a:r>
            <a:r>
              <a:rPr lang="en-US" dirty="0" err="1"/>
              <a:t>Cz</a:t>
            </a:r>
            <a:r>
              <a:rPr lang="en-US" dirty="0"/>
              <a:t>, C4, T4, T5, P3, </a:t>
            </a:r>
            <a:r>
              <a:rPr lang="en-US" dirty="0" err="1"/>
              <a:t>Pz</a:t>
            </a:r>
            <a:r>
              <a:rPr lang="en-US" dirty="0"/>
              <a:t>, P4, T6, O1, O2, was then selected. Since these channels evenly cover the scalp area, this EEG pattern is the most employed in the literature for similar studies [56] and has been proven to ensure sufficient quality along with possible comparison with previous </a:t>
            </a:r>
            <a:r>
              <a:rPr lang="en-US" dirty="0" err="1"/>
              <a:t>rsEEG</a:t>
            </a:r>
            <a:r>
              <a:rPr lang="en-US" dirty="0"/>
              <a:t> findings of other projects</a:t>
            </a:r>
          </a:p>
        </p:txBody>
      </p:sp>
    </p:spTree>
    <p:extLst>
      <p:ext uri="{BB962C8B-B14F-4D97-AF65-F5344CB8AC3E}">
        <p14:creationId xmlns:p14="http://schemas.microsoft.com/office/powerpoint/2010/main" val="2439944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7" name="Slide Text">
            <a:extLst>
              <a:ext uri="{FF2B5EF4-FFF2-40B4-BE49-F238E27FC236}">
                <a16:creationId xmlns:a16="http://schemas.microsoft.com/office/drawing/2014/main" id="{FD10F0A4-295F-408A-A3CE-27CAD9620A30}"/>
              </a:ext>
            </a:extLst>
          </p:cNvPr>
          <p:cNvSpPr>
            <a:spLocks noGrp="1"/>
          </p:cNvSpPr>
          <p:nvPr>
            <p:ph idx="1"/>
          </p:nvPr>
        </p:nvSpPr>
        <p:spPr>
          <a:xfrm>
            <a:off x="566928" y="2185988"/>
            <a:ext cx="8248460" cy="3451334"/>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adding more spatial details by using all available 61 EEG channels, instead of a cluster of 19 channels, not only did not improve the performances of the model</a:t>
            </a:r>
          </a:p>
          <a:p>
            <a:endParaRPr lang="en-US" dirty="0"/>
          </a:p>
        </p:txBody>
      </p:sp>
    </p:spTree>
    <p:extLst>
      <p:ext uri="{BB962C8B-B14F-4D97-AF65-F5344CB8AC3E}">
        <p14:creationId xmlns:p14="http://schemas.microsoft.com/office/powerpoint/2010/main" val="173796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5" name="Slide Text">
            <a:extLst>
              <a:ext uri="{FF2B5EF4-FFF2-40B4-BE49-F238E27FC236}">
                <a16:creationId xmlns:a16="http://schemas.microsoft.com/office/drawing/2014/main" id="{437747AF-3C22-4B56-B723-76FBB82FE584}"/>
              </a:ext>
            </a:extLst>
          </p:cNvPr>
          <p:cNvSpPr>
            <a:spLocks noGrp="1"/>
          </p:cNvSpPr>
          <p:nvPr>
            <p:ph idx="1"/>
          </p:nvPr>
        </p:nvSpPr>
        <p:spPr>
          <a:xfrm>
            <a:off x="595085" y="2642315"/>
            <a:ext cx="3627291" cy="2077468"/>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Amyloid-beta (Aβ) </a:t>
            </a:r>
          </a:p>
          <a:p>
            <a:pPr lvl="1"/>
            <a:r>
              <a:rPr lang="en-US" b="0" i="0" dirty="0">
                <a:solidFill>
                  <a:srgbClr val="000000"/>
                </a:solidFill>
                <a:effectLst/>
                <a:latin typeface="WarnockPro-Regular"/>
                <a:ea typeface="Calibri" panose="020F0502020204030204" pitchFamily="34" charset="0"/>
                <a:cs typeface="Arial" panose="020B0604020202020204" pitchFamily="34" charset="0"/>
              </a:rPr>
              <a:t> up to 20</a:t>
            </a:r>
          </a:p>
          <a:p>
            <a:pPr lvl="1"/>
            <a:endParaRPr lang="en-US" dirty="0"/>
          </a:p>
        </p:txBody>
      </p:sp>
      <p:pic>
        <p:nvPicPr>
          <p:cNvPr id="6" name="Picture 5">
            <a:extLst>
              <a:ext uri="{FF2B5EF4-FFF2-40B4-BE49-F238E27FC236}">
                <a16:creationId xmlns:a16="http://schemas.microsoft.com/office/drawing/2014/main" id="{8697BC63-2211-445B-95CE-468FE23EDFF2}"/>
              </a:ext>
            </a:extLst>
          </p:cNvPr>
          <p:cNvPicPr/>
          <p:nvPr/>
        </p:nvPicPr>
        <p:blipFill>
          <a:blip r:embed="rId3"/>
          <a:stretch>
            <a:fillRect/>
          </a:stretch>
        </p:blipFill>
        <p:spPr>
          <a:xfrm>
            <a:off x="4322618" y="1287250"/>
            <a:ext cx="7047074" cy="4402350"/>
          </a:xfrm>
          <a:prstGeom prst="rect">
            <a:avLst/>
          </a:prstGeom>
        </p:spPr>
      </p:pic>
    </p:spTree>
    <p:extLst>
      <p:ext uri="{BB962C8B-B14F-4D97-AF65-F5344CB8AC3E}">
        <p14:creationId xmlns:p14="http://schemas.microsoft.com/office/powerpoint/2010/main" val="1330789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5" name="Picture 4">
            <a:extLst>
              <a:ext uri="{FF2B5EF4-FFF2-40B4-BE49-F238E27FC236}">
                <a16:creationId xmlns:a16="http://schemas.microsoft.com/office/drawing/2014/main" id="{8C293858-9FAD-469C-8583-2AAA75165D7B}"/>
              </a:ext>
            </a:extLst>
          </p:cNvPr>
          <p:cNvPicPr/>
          <p:nvPr/>
        </p:nvPicPr>
        <p:blipFill>
          <a:blip r:embed="rId2"/>
          <a:stretch>
            <a:fillRect/>
          </a:stretch>
        </p:blipFill>
        <p:spPr>
          <a:xfrm>
            <a:off x="1785939" y="1627524"/>
            <a:ext cx="8070242" cy="4189944"/>
          </a:xfrm>
          <a:prstGeom prst="rect">
            <a:avLst/>
          </a:prstGeom>
        </p:spPr>
      </p:pic>
      <p:sp>
        <p:nvSpPr>
          <p:cNvPr id="8" name="TextBox 7">
            <a:extLst>
              <a:ext uri="{FF2B5EF4-FFF2-40B4-BE49-F238E27FC236}">
                <a16:creationId xmlns:a16="http://schemas.microsoft.com/office/drawing/2014/main" id="{3CE0F721-FFFD-4151-94A4-CAA44F32C01F}"/>
              </a:ext>
            </a:extLst>
          </p:cNvPr>
          <p:cNvSpPr txBox="1"/>
          <p:nvPr/>
        </p:nvSpPr>
        <p:spPr>
          <a:xfrm>
            <a:off x="350635" y="2204846"/>
            <a:ext cx="1563890" cy="923330"/>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Workflow of the proposed method</a:t>
            </a:r>
            <a:endParaRPr lang="en-US" dirty="0"/>
          </a:p>
        </p:txBody>
      </p:sp>
    </p:spTree>
    <p:extLst>
      <p:ext uri="{BB962C8B-B14F-4D97-AF65-F5344CB8AC3E}">
        <p14:creationId xmlns:p14="http://schemas.microsoft.com/office/powerpoint/2010/main" val="3722517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pic>
        <p:nvPicPr>
          <p:cNvPr id="7" name="Picture 6">
            <a:extLst>
              <a:ext uri="{FF2B5EF4-FFF2-40B4-BE49-F238E27FC236}">
                <a16:creationId xmlns:a16="http://schemas.microsoft.com/office/drawing/2014/main" id="{AAF13A6A-243B-4285-BE9A-AFCD989462F6}"/>
              </a:ext>
            </a:extLst>
          </p:cNvPr>
          <p:cNvPicPr/>
          <p:nvPr/>
        </p:nvPicPr>
        <p:blipFill>
          <a:blip r:embed="rId2"/>
          <a:stretch>
            <a:fillRect/>
          </a:stretch>
        </p:blipFill>
        <p:spPr>
          <a:xfrm>
            <a:off x="5767388" y="1822781"/>
            <a:ext cx="5943600" cy="2753995"/>
          </a:xfrm>
          <a:prstGeom prst="rect">
            <a:avLst/>
          </a:prstGeom>
        </p:spPr>
      </p:pic>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3139321"/>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EEG epoch classification pipeline. Each EEG segment of </a:t>
            </a:r>
            <a:r>
              <a:rPr lang="en-US" sz="1800" i="1" dirty="0">
                <a:solidFill>
                  <a:srgbClr val="000000"/>
                </a:solidFill>
                <a:effectLst/>
                <a:latin typeface="MinionLT-Italic"/>
                <a:ea typeface="Calibri" panose="020F0502020204030204" pitchFamily="34" charset="0"/>
                <a:cs typeface="Arial" panose="020B0604020202020204" pitchFamily="34" charset="0"/>
              </a:rPr>
              <a:t>C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19 channels and </a:t>
            </a:r>
            <a:r>
              <a:rPr lang="en-US" sz="1800" i="1" dirty="0">
                <a:solidFill>
                  <a:srgbClr val="000000"/>
                </a:solidFill>
                <a:effectLst/>
                <a:latin typeface="MinionLT-Italic"/>
                <a:ea typeface="Calibri" panose="020F0502020204030204" pitchFamily="34" charset="0"/>
                <a:cs typeface="Arial" panose="020B0604020202020204" pitchFamily="34" charset="0"/>
              </a:rPr>
              <a:t>D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5120 datapoints is used as input to</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our model, which uses a convolutional layer to compress the signal, extract slices and embed the information. </a:t>
            </a:r>
            <a:r>
              <a:rPr lang="en-US" sz="1800" i="1" dirty="0">
                <a:solidFill>
                  <a:srgbClr val="000000"/>
                </a:solidFill>
                <a:effectLst/>
                <a:latin typeface="MinionLT-Italic"/>
                <a:ea typeface="Calibri" panose="020F0502020204030204" pitchFamily="34" charset="0"/>
                <a:cs typeface="Arial" panose="020B0604020202020204" pitchFamily="34" charset="0"/>
              </a:rPr>
              <a:t>k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31 is the size of</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the kernel, </a:t>
            </a:r>
            <a:r>
              <a:rPr lang="en-US" sz="1800" dirty="0" err="1">
                <a:solidFill>
                  <a:srgbClr val="000000"/>
                </a:solidFill>
                <a:effectLst/>
                <a:latin typeface="MinionLT-Regular"/>
                <a:ea typeface="Calibri" panose="020F0502020204030204" pitchFamily="34" charset="0"/>
                <a:cs typeface="Arial" panose="020B0604020202020204" pitchFamily="34" charset="0"/>
              </a:rPr>
              <a:t>emb</a:t>
            </a:r>
            <a:r>
              <a:rPr lang="en-US" sz="1800" dirty="0">
                <a:solidFill>
                  <a:srgbClr val="000000"/>
                </a:solidFill>
                <a:effectLst/>
                <a:latin typeface="MinionLT-Regular"/>
                <a:ea typeface="Calibri" panose="020F0502020204030204" pitchFamily="34" charset="0"/>
                <a:cs typeface="Arial" panose="020B0604020202020204" pitchFamily="34" charset="0"/>
              </a:rPr>
              <a:t> </a:t>
            </a:r>
            <a:r>
              <a:rPr lang="en-US" sz="1800" dirty="0">
                <a:solidFill>
                  <a:srgbClr val="000000"/>
                </a:solidFill>
                <a:effectLst/>
                <a:latin typeface="CMR8"/>
                <a:ea typeface="Calibri" panose="020F0502020204030204" pitchFamily="34" charset="0"/>
                <a:cs typeface="Arial" panose="020B0604020202020204" pitchFamily="34" charset="0"/>
              </a:rPr>
              <a:t>= </a:t>
            </a:r>
            <a:r>
              <a:rPr lang="en-US" sz="1800" dirty="0">
                <a:solidFill>
                  <a:srgbClr val="000000"/>
                </a:solidFill>
                <a:effectLst/>
                <a:latin typeface="MinionLT-Regular"/>
                <a:ea typeface="Calibri" panose="020F0502020204030204" pitchFamily="34" charset="0"/>
                <a:cs typeface="Arial" panose="020B0604020202020204" pitchFamily="34" charset="0"/>
              </a:rPr>
              <a:t>6 is the embeddings’ dimension and CLS is the classification token prepended to the input. Attention</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mechanism is then applied on the temporal domain and, after global average pooling, a linear layer is used to classify the input</a:t>
            </a:r>
            <a:br>
              <a:rPr lang="en-US" sz="1800" dirty="0">
                <a:solidFill>
                  <a:srgbClr val="000000"/>
                </a:solidFill>
                <a:effectLst/>
                <a:latin typeface="MinionLT-Regular"/>
                <a:ea typeface="Calibri" panose="020F0502020204030204" pitchFamily="34" charset="0"/>
                <a:cs typeface="Arial" panose="020B0604020202020204" pitchFamily="34" charset="0"/>
              </a:rPr>
            </a:br>
            <a:r>
              <a:rPr lang="en-US" sz="1800" dirty="0">
                <a:solidFill>
                  <a:srgbClr val="000000"/>
                </a:solidFill>
                <a:effectLst/>
                <a:latin typeface="MinionLT-Regular"/>
                <a:ea typeface="Calibri" panose="020F0502020204030204" pitchFamily="34" charset="0"/>
                <a:cs typeface="Arial" panose="020B0604020202020204" pitchFamily="34" charset="0"/>
              </a:rPr>
              <a:t>EEG epoch</a:t>
            </a:r>
            <a:endParaRPr lang="en-US" dirty="0"/>
          </a:p>
        </p:txBody>
      </p:sp>
    </p:spTree>
    <p:extLst>
      <p:ext uri="{BB962C8B-B14F-4D97-AF65-F5344CB8AC3E}">
        <p14:creationId xmlns:p14="http://schemas.microsoft.com/office/powerpoint/2010/main" val="4201413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Sibilano E, Brunetti A, Buongiorno D, Lassi M, </a:t>
            </a:r>
            <a:r>
              <a:rPr lang="en-US" sz="1050" dirty="0" err="1">
                <a:latin typeface="Segoe UI" panose="020B0502040204020203" pitchFamily="34" charset="0"/>
                <a:ea typeface="Calibri" panose="020F0502020204030204" pitchFamily="34" charset="0"/>
              </a:rPr>
              <a:t>Grippo</a:t>
            </a:r>
            <a:r>
              <a:rPr lang="en-US" sz="1050" dirty="0">
                <a:latin typeface="Segoe UI" panose="020B0502040204020203" pitchFamily="34" charset="0"/>
                <a:ea typeface="Calibri" panose="020F0502020204030204" pitchFamily="34" charset="0"/>
              </a:rPr>
              <a:t> A, </a:t>
            </a:r>
            <a:r>
              <a:rPr lang="en-US" sz="1050" dirty="0" err="1">
                <a:latin typeface="Segoe UI" panose="020B0502040204020203" pitchFamily="34" charset="0"/>
                <a:ea typeface="Calibri" panose="020F0502020204030204" pitchFamily="34" charset="0"/>
              </a:rPr>
              <a:t>Bessi</a:t>
            </a:r>
            <a:r>
              <a:rPr lang="en-US" sz="1050" dirty="0">
                <a:latin typeface="Segoe UI" panose="020B0502040204020203" pitchFamily="34" charset="0"/>
                <a:ea typeface="Calibri" panose="020F0502020204030204" pitchFamily="34" charset="0"/>
              </a:rPr>
              <a:t> V, et al. An attention-based deep learning approach for the classification of subjective cognitive decline and mild cognitive impairment using resting-state EEG. Journal of Neural Engineering. 2023;20(1):016048.</a:t>
            </a:r>
          </a:p>
          <a:p>
            <a:pPr marL="0" indent="0">
              <a:buNone/>
            </a:pPr>
            <a:endParaRPr lang="en-US" sz="1050" dirty="0">
              <a:latin typeface="Segoe UI" panose="020B0502040204020203" pitchFamily="34" charset="0"/>
              <a:ea typeface="Calibri" panose="020F0502020204030204" pitchFamily="34" charset="0"/>
            </a:endParaRP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93618" cy="1477328"/>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Proposed transformer architecture. CLS is the classification token, h = 3 is the number of heads used by multi-head attention and Depth = 2 indicates the number of times the transformer encoder block is repeated. A legend for uncaptioned blocks is provided on the bottom right corner</a:t>
            </a:r>
          </a:p>
        </p:txBody>
      </p:sp>
      <p:pic>
        <p:nvPicPr>
          <p:cNvPr id="9" name="Picture 8">
            <a:extLst>
              <a:ext uri="{FF2B5EF4-FFF2-40B4-BE49-F238E27FC236}">
                <a16:creationId xmlns:a16="http://schemas.microsoft.com/office/drawing/2014/main" id="{FC99A712-8FDE-4A28-8925-2A565D3DDB7D}"/>
              </a:ext>
            </a:extLst>
          </p:cNvPr>
          <p:cNvPicPr/>
          <p:nvPr/>
        </p:nvPicPr>
        <p:blipFill>
          <a:blip r:embed="rId2"/>
          <a:stretch>
            <a:fillRect/>
          </a:stretch>
        </p:blipFill>
        <p:spPr>
          <a:xfrm>
            <a:off x="3124200" y="2027872"/>
            <a:ext cx="5943600" cy="2802255"/>
          </a:xfrm>
          <a:prstGeom prst="rect">
            <a:avLst/>
          </a:prstGeom>
        </p:spPr>
      </p:pic>
    </p:spTree>
    <p:extLst>
      <p:ext uri="{BB962C8B-B14F-4D97-AF65-F5344CB8AC3E}">
        <p14:creationId xmlns:p14="http://schemas.microsoft.com/office/powerpoint/2010/main" val="491187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Morabito, F. C., et al. (2017). "Deep Learning Representation from Electroencephalography of Early-Stage Creutzfeldt-Jakob Disease and Features for Differentiation from Rapidly Progressive Dementia." Int J Neural Syst 27(2): 1650039.</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6013864" cy="4247317"/>
          </a:xfrm>
          <a:prstGeom prst="rect">
            <a:avLst/>
          </a:prstGeom>
          <a:noFill/>
        </p:spPr>
        <p:txBody>
          <a:bodyPr wrap="square">
            <a:spAutoFit/>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 (A) The 19-channel EEG recording is partitioned into N nonoverlapping 5s windows. (B) For each EEG epoch, and for every EEG channel a time-frequency representation (TFR) is computed. The TFRs are averaged over epochs resulting in 19 averaged TFRs (one per channel). Each averaged TFR is subdivided into three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then, the mean (μ), the standard deviation (σ), and the skewness (v) are estimated both for the </a:t>
            </a:r>
            <a:r>
              <a:rPr lang="en-US" sz="1800" dirty="0" err="1">
                <a:solidFill>
                  <a:srgbClr val="000000"/>
                </a:solidFill>
                <a:effectLst/>
                <a:latin typeface="MinionLT-Regular"/>
                <a:ea typeface="Calibri" panose="020F0502020204030204" pitchFamily="34" charset="0"/>
                <a:cs typeface="Arial" panose="020B0604020202020204" pitchFamily="34" charset="0"/>
              </a:rPr>
              <a:t>subbands</a:t>
            </a:r>
            <a:r>
              <a:rPr lang="en-US" sz="1800" dirty="0">
                <a:solidFill>
                  <a:srgbClr val="000000"/>
                </a:solidFill>
                <a:effectLst/>
                <a:latin typeface="MinionLT-Regular"/>
                <a:ea typeface="Calibri" panose="020F0502020204030204" pitchFamily="34" charset="0"/>
                <a:cs typeface="Arial" panose="020B0604020202020204" pitchFamily="34" charset="0"/>
              </a:rPr>
              <a:t> and for the whole TFR. Therefore, 1219¼228 engineered features are extracted and are used to train 2 stacked autoencoders (UL). (C) The first autoencoder (AE1, 228:40:228) compresses the input representation in 40 parameters (h1). The second autoencoder (AE2, 40:20:40) compresses the 40 learned features in 20 higher-level paraments (h2). Finally, a classifier with a single hidden layer (h3) of 10 neurons is trained (SL)</a:t>
            </a:r>
          </a:p>
        </p:txBody>
      </p:sp>
      <p:pic>
        <p:nvPicPr>
          <p:cNvPr id="7" name="Picture 6">
            <a:extLst>
              <a:ext uri="{FF2B5EF4-FFF2-40B4-BE49-F238E27FC236}">
                <a16:creationId xmlns:a16="http://schemas.microsoft.com/office/drawing/2014/main" id="{7B8F4E6F-DE14-42C7-B4B2-E5EDF3670D14}"/>
              </a:ext>
            </a:extLst>
          </p:cNvPr>
          <p:cNvPicPr/>
          <p:nvPr/>
        </p:nvPicPr>
        <p:blipFill>
          <a:blip r:embed="rId2"/>
          <a:stretch>
            <a:fillRect/>
          </a:stretch>
        </p:blipFill>
        <p:spPr>
          <a:xfrm>
            <a:off x="3567953" y="1555014"/>
            <a:ext cx="7615518" cy="3375573"/>
          </a:xfrm>
          <a:prstGeom prst="rect">
            <a:avLst/>
          </a:prstGeom>
        </p:spPr>
      </p:pic>
    </p:spTree>
    <p:extLst>
      <p:ext uri="{BB962C8B-B14F-4D97-AF65-F5344CB8AC3E}">
        <p14:creationId xmlns:p14="http://schemas.microsoft.com/office/powerpoint/2010/main" val="3519474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345318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study analyzed a total of eight EEG features obtained from 21 channels.</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he study only considers the two-, four-, six-, and eight-channels under the restrictive condition of symmetric channel pairs. For example, in the case of evaluating the accuracies of two channels, the Fp1 channel is selected only with the Fp2 channel, the F7 channel is selected with only the F8, the O1 channel is selected with only the O2, and so 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suggested methods are examined with two public datasets that are both available in </a:t>
            </a:r>
            <a:r>
              <a:rPr lang="en-US" sz="1800" dirty="0">
                <a:solidFill>
                  <a:srgbClr val="2196D1"/>
                </a:solidFill>
                <a:effectLst/>
                <a:latin typeface="CharisSIL"/>
                <a:ea typeface="Calibri" panose="020F0502020204030204" pitchFamily="34" charset="0"/>
                <a:cs typeface="Arial" panose="020B0604020202020204" pitchFamily="34" charset="0"/>
              </a:rPr>
              <a:t>[34]</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D9AA6DC-6F8E-4272-A101-BEFDF62494AE}"/>
              </a:ext>
            </a:extLst>
          </p:cNvPr>
          <p:cNvPicPr/>
          <p:nvPr/>
        </p:nvPicPr>
        <p:blipFill>
          <a:blip r:embed="rId2"/>
          <a:stretch>
            <a:fillRect/>
          </a:stretch>
        </p:blipFill>
        <p:spPr>
          <a:xfrm>
            <a:off x="2649071" y="4326241"/>
            <a:ext cx="5943600" cy="1716405"/>
          </a:xfrm>
          <a:prstGeom prst="rect">
            <a:avLst/>
          </a:prstGeom>
        </p:spPr>
      </p:pic>
    </p:spTree>
    <p:extLst>
      <p:ext uri="{BB962C8B-B14F-4D97-AF65-F5344CB8AC3E}">
        <p14:creationId xmlns:p14="http://schemas.microsoft.com/office/powerpoint/2010/main" val="3367894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7" y="2052002"/>
            <a:ext cx="8721205" cy="77450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19 channels locations used in this study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04C1E40-FCF8-4F55-9299-7D12C29A2C56}"/>
              </a:ext>
            </a:extLst>
          </p:cNvPr>
          <p:cNvPicPr/>
          <p:nvPr/>
        </p:nvPicPr>
        <p:blipFill>
          <a:blip r:embed="rId2"/>
          <a:stretch>
            <a:fillRect/>
          </a:stretch>
        </p:blipFill>
        <p:spPr>
          <a:xfrm>
            <a:off x="5925672" y="1576313"/>
            <a:ext cx="3859996" cy="3877896"/>
          </a:xfrm>
          <a:prstGeom prst="rect">
            <a:avLst/>
          </a:prstGeom>
        </p:spPr>
      </p:pic>
    </p:spTree>
    <p:extLst>
      <p:ext uri="{BB962C8B-B14F-4D97-AF65-F5344CB8AC3E}">
        <p14:creationId xmlns:p14="http://schemas.microsoft.com/office/powerpoint/2010/main" val="3504185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427981" cy="195996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High-level overview of EEG signal processing and channel selection process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B99E094-95FF-4567-8BC4-BF7372EB0862}"/>
              </a:ext>
            </a:extLst>
          </p:cNvPr>
          <p:cNvPicPr/>
          <p:nvPr/>
        </p:nvPicPr>
        <p:blipFill>
          <a:blip r:embed="rId2"/>
          <a:stretch>
            <a:fillRect/>
          </a:stretch>
        </p:blipFill>
        <p:spPr>
          <a:xfrm>
            <a:off x="2931458" y="1102659"/>
            <a:ext cx="7938247" cy="4468091"/>
          </a:xfrm>
          <a:prstGeom prst="rect">
            <a:avLst/>
          </a:prstGeom>
        </p:spPr>
      </p:pic>
    </p:spTree>
    <p:extLst>
      <p:ext uri="{BB962C8B-B14F-4D97-AF65-F5344CB8AC3E}">
        <p14:creationId xmlns:p14="http://schemas.microsoft.com/office/powerpoint/2010/main" val="832606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73813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PSD and electrodes map for HC EEG (left) and MCI EEG (right).</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the electrode maps are offered for four additional arbitrary frequencies: 2, 6, 10, and 22 Hz. In general, in both cases, the low-frequency spectrum has a higher power density than the high-frequency spectrum</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4CEF776-4A69-42E2-BB8A-FCF468B29BBF}"/>
              </a:ext>
            </a:extLst>
          </p:cNvPr>
          <p:cNvPicPr/>
          <p:nvPr/>
        </p:nvPicPr>
        <p:blipFill>
          <a:blip r:embed="rId2"/>
          <a:stretch>
            <a:fillRect/>
          </a:stretch>
        </p:blipFill>
        <p:spPr>
          <a:xfrm>
            <a:off x="4078941" y="1287250"/>
            <a:ext cx="6826624" cy="3006844"/>
          </a:xfrm>
          <a:prstGeom prst="rect">
            <a:avLst/>
          </a:prstGeom>
        </p:spPr>
      </p:pic>
    </p:spTree>
    <p:extLst>
      <p:ext uri="{BB962C8B-B14F-4D97-AF65-F5344CB8AC3E}">
        <p14:creationId xmlns:p14="http://schemas.microsoft.com/office/powerpoint/2010/main" val="41789422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dvP932A"/>
                <a:ea typeface="Calibri" panose="020F0502020204030204" pitchFamily="34" charset="0"/>
                <a:cs typeface="Arial" panose="020B0604020202020204" pitchFamily="34" charset="0"/>
              </a:rPr>
              <a:t>Example of feature extraction from a 10 sec segment using VMD and Shannon entropy.</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35491C9-1427-4CA9-B884-8B9ACC97B68C}"/>
              </a:ext>
            </a:extLst>
          </p:cNvPr>
          <p:cNvPicPr/>
          <p:nvPr/>
        </p:nvPicPr>
        <p:blipFill>
          <a:blip r:embed="rId2"/>
          <a:stretch>
            <a:fillRect/>
          </a:stretch>
        </p:blipFill>
        <p:spPr>
          <a:xfrm>
            <a:off x="4388224" y="1174961"/>
            <a:ext cx="5943600" cy="4615180"/>
          </a:xfrm>
          <a:prstGeom prst="rect">
            <a:avLst/>
          </a:prstGeom>
        </p:spPr>
      </p:pic>
    </p:spTree>
    <p:extLst>
      <p:ext uri="{BB962C8B-B14F-4D97-AF65-F5344CB8AC3E}">
        <p14:creationId xmlns:p14="http://schemas.microsoft.com/office/powerpoint/2010/main" val="3278899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Example of channel representation in a chromosome for NSGA</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E124D27-AF97-45EF-9AC7-00A63AFD16A2}"/>
              </a:ext>
            </a:extLst>
          </p:cNvPr>
          <p:cNvPicPr/>
          <p:nvPr/>
        </p:nvPicPr>
        <p:blipFill>
          <a:blip r:embed="rId2"/>
          <a:stretch>
            <a:fillRect/>
          </a:stretch>
        </p:blipFill>
        <p:spPr>
          <a:xfrm>
            <a:off x="4528275" y="1701793"/>
            <a:ext cx="4114981" cy="3229701"/>
          </a:xfrm>
          <a:prstGeom prst="rect">
            <a:avLst/>
          </a:prstGeom>
        </p:spPr>
      </p:pic>
    </p:spTree>
    <p:extLst>
      <p:ext uri="{BB962C8B-B14F-4D97-AF65-F5344CB8AC3E}">
        <p14:creationId xmlns:p14="http://schemas.microsoft.com/office/powerpoint/2010/main" val="72709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4565" cy="3529013"/>
          </a:xfrm>
        </p:spPr>
        <p:txBody>
          <a:bodyPr/>
          <a:lstStyle/>
          <a:p>
            <a:pPr>
              <a:lnSpc>
                <a:spcPct val="107000"/>
              </a:lnSpc>
              <a:spcAft>
                <a:spcPts val="800"/>
              </a:spcAft>
            </a:pPr>
            <a:r>
              <a:rPr lang="en-US" dirty="0"/>
              <a:t>30% of people are misdiagnosed</a:t>
            </a:r>
          </a:p>
          <a:p>
            <a:pPr>
              <a:lnSpc>
                <a:spcPct val="107000"/>
              </a:lnSpc>
              <a:spcAft>
                <a:spcPts val="800"/>
              </a:spcAft>
            </a:pPr>
            <a:r>
              <a:rPr lang="en-US" dirty="0"/>
              <a:t>Mentioning the type of MCI </a:t>
            </a:r>
          </a:p>
          <a:p>
            <a:pPr>
              <a:lnSpc>
                <a:spcPct val="107000"/>
              </a:lnSpc>
              <a:spcAft>
                <a:spcPts val="800"/>
              </a:spcAft>
            </a:pPr>
            <a:r>
              <a:rPr lang="en-US" dirty="0"/>
              <a:t>aMCI affects the hippocampus and is detectable in MRI while it is not easy for </a:t>
            </a:r>
            <a:r>
              <a:rPr lang="en-US" dirty="0" err="1"/>
              <a:t>naMCI</a:t>
            </a:r>
            <a:r>
              <a:rPr lang="en-US" dirty="0"/>
              <a:t>.</a:t>
            </a:r>
          </a:p>
          <a:p>
            <a:pPr>
              <a:lnSpc>
                <a:spcPct val="107000"/>
              </a:lnSpc>
              <a:spcAft>
                <a:spcPts val="800"/>
              </a:spcAft>
            </a:pPr>
            <a:r>
              <a:rPr lang="en-US" dirty="0" err="1"/>
              <a:t>naMCI</a:t>
            </a:r>
            <a:r>
              <a:rPr lang="en-US" dirty="0"/>
              <a:t> via an EEG-based biomarker can be more valuable</a:t>
            </a:r>
          </a:p>
          <a:p>
            <a:pPr>
              <a:lnSpc>
                <a:spcPct val="107000"/>
              </a:lnSpc>
              <a:spcAft>
                <a:spcPts val="800"/>
              </a:spcAft>
            </a:pPr>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Alzheimer</a:t>
            </a:r>
          </a:p>
        </p:txBody>
      </p:sp>
    </p:spTree>
    <p:extLst>
      <p:ext uri="{BB962C8B-B14F-4D97-AF65-F5344CB8AC3E}">
        <p14:creationId xmlns:p14="http://schemas.microsoft.com/office/powerpoint/2010/main" val="519732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Aljalal, M., et al. (2024). "Mild cognitive impairment detection with optimally selected EEG channels based on variational mode decomposition and supervised machine learning." Biomedical Signal Processing and Control 87.</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2951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Process overview for EEG channel selection using NSGA for MCI classification</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Calibri" panose="020F0502020204030204" pitchFamily="34" charset="0"/>
                <a:cs typeface="Arial" panose="020B0604020202020204" pitchFamily="34" charset="0"/>
              </a:rPr>
              <a:t>the highest full-channel accuracy (i.e., using all 19 EEG channels) is 99.51%</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EB9816A8-4728-4C07-BF33-AFA61DD6EFA4}"/>
              </a:ext>
            </a:extLst>
          </p:cNvPr>
          <p:cNvPicPr/>
          <p:nvPr/>
        </p:nvPicPr>
        <p:blipFill>
          <a:blip r:embed="rId2"/>
          <a:stretch>
            <a:fillRect/>
          </a:stretch>
        </p:blipFill>
        <p:spPr>
          <a:xfrm>
            <a:off x="4016828" y="1391602"/>
            <a:ext cx="5943600" cy="3007995"/>
          </a:xfrm>
          <a:prstGeom prst="rect">
            <a:avLst/>
          </a:prstGeom>
        </p:spPr>
      </p:pic>
    </p:spTree>
    <p:extLst>
      <p:ext uri="{BB962C8B-B14F-4D97-AF65-F5344CB8AC3E}">
        <p14:creationId xmlns:p14="http://schemas.microsoft.com/office/powerpoint/2010/main" val="3109567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411052" cy="265527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EEG data is imported and bandpass filtering in the range [0.5 Hz, 70 Hz] is done to remove environmental/muscle noise in scalp EEG. After creating epochs with a window size of 0.25 s and removing bad epochs from the data, independent component analysis (ICA) is applied, and bad channels are manually removed. The dataset is used with a sampling rate of 128 Hz, the same as during acquisition.</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Accuracies of 94.68% (gender), 87.63% (age), 95.59% (two workload levels), and 89.40% (three workload levels) were achieved</a:t>
            </a:r>
            <a:endParaRPr lang="en-US" dirty="0">
              <a:solidFill>
                <a:srgbClr val="000000"/>
              </a:solidFill>
              <a:latin typeface="CharisSIL"/>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This proves the effectiveness of the transformers for processing raw EEG data and can reduce the need for feature extraction in EEG .</a:t>
            </a:r>
          </a:p>
        </p:txBody>
      </p:sp>
    </p:spTree>
    <p:extLst>
      <p:ext uri="{BB962C8B-B14F-4D97-AF65-F5344CB8AC3E}">
        <p14:creationId xmlns:p14="http://schemas.microsoft.com/office/powerpoint/2010/main" val="3362908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2831393"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Network architecture for (a) Original transformer network [1] (left is encoder and decoder is on the right); (b) Arrangement of encoders in transformer block (stack of 4 encoders are used in the proposed method); Proposed architecture for (c) Age and Gender, and (d) STEW dataset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85898AE-8FB6-49ED-82F0-4F3F3E4900AD}"/>
              </a:ext>
            </a:extLst>
          </p:cNvPr>
          <p:cNvPicPr/>
          <p:nvPr/>
        </p:nvPicPr>
        <p:blipFill>
          <a:blip r:embed="rId2"/>
          <a:stretch>
            <a:fillRect/>
          </a:stretch>
        </p:blipFill>
        <p:spPr>
          <a:xfrm>
            <a:off x="3907971" y="1171892"/>
            <a:ext cx="5943600" cy="3295015"/>
          </a:xfrm>
          <a:prstGeom prst="rect">
            <a:avLst/>
          </a:prstGeom>
        </p:spPr>
      </p:pic>
    </p:spTree>
    <p:extLst>
      <p:ext uri="{BB962C8B-B14F-4D97-AF65-F5344CB8AC3E}">
        <p14:creationId xmlns:p14="http://schemas.microsoft.com/office/powerpoint/2010/main" val="2894533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Siddhad, G., et al. (2024). "Efficacy of transformer networks for classification of EEG data." Biomedical Signal Processing and Control 87: 105488.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3339184"/>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This figure shows the working of embedding and positional encoding. E with numbers represents the position embedding, E with different alphabets represents different segments, and E with various v represents the token vectors for the input. These are sum together to produce the input for the transformer network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C03C55F-D5A3-45F7-A8CF-B3FB2AFDB09F}"/>
              </a:ext>
            </a:extLst>
          </p:cNvPr>
          <p:cNvPicPr/>
          <p:nvPr/>
        </p:nvPicPr>
        <p:blipFill>
          <a:blip r:embed="rId2"/>
          <a:stretch>
            <a:fillRect/>
          </a:stretch>
        </p:blipFill>
        <p:spPr>
          <a:xfrm>
            <a:off x="4288971" y="1881515"/>
            <a:ext cx="5007430" cy="2764974"/>
          </a:xfrm>
          <a:prstGeom prst="rect">
            <a:avLst/>
          </a:prstGeom>
        </p:spPr>
      </p:pic>
    </p:spTree>
    <p:extLst>
      <p:ext uri="{BB962C8B-B14F-4D97-AF65-F5344CB8AC3E}">
        <p14:creationId xmlns:p14="http://schemas.microsoft.com/office/powerpoint/2010/main" val="11185285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Modir, A., et al. (2023). "A systematic review and methodological analysis of EEG-based biomarkers of Alzheimer's disease." Measurement 220.</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3651023"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Multimodal neuroimaging system and their aim in AD assessment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182E01F7-1699-4FEC-81A9-D9ED0FF11CA7}"/>
              </a:ext>
            </a:extLst>
          </p:cNvPr>
          <p:cNvPicPr/>
          <p:nvPr/>
        </p:nvPicPr>
        <p:blipFill>
          <a:blip r:embed="rId2"/>
          <a:stretch>
            <a:fillRect/>
          </a:stretch>
        </p:blipFill>
        <p:spPr>
          <a:xfrm>
            <a:off x="4288971" y="1970768"/>
            <a:ext cx="5943600" cy="2546350"/>
          </a:xfrm>
          <a:prstGeom prst="rect">
            <a:avLst/>
          </a:prstGeom>
        </p:spPr>
      </p:pic>
    </p:spTree>
    <p:extLst>
      <p:ext uri="{BB962C8B-B14F-4D97-AF65-F5344CB8AC3E}">
        <p14:creationId xmlns:p14="http://schemas.microsoft.com/office/powerpoint/2010/main" val="2025067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931910"/>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An intriguing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application is the monitoring and evaluation of AD progression in large populations with few electrodes in low-cost devices.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acquired in hospital settings (10-20 montage) from 75 ADMCI participants and 70 age-, education-, and sex-matched normal elderly controls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were available in an Italian-Turkish archive (PDWAVES Consortium; www.pdwaves.eu). Standard spectral fast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fourier</a:t>
            </a:r>
            <a:r>
              <a:rPr lang="en-US" sz="1800" dirty="0">
                <a:solidFill>
                  <a:srgbClr val="000000"/>
                </a:solidFill>
                <a:effectLst/>
                <a:latin typeface="CharisSIL"/>
                <a:ea typeface="Times New Roman" panose="02020603050405020304" pitchFamily="18" charset="0"/>
                <a:cs typeface="Times New Roman" panose="02020603050405020304" pitchFamily="18" charset="0"/>
              </a:rPr>
              <a:t> transform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markers. The ADMCI group showed increased delta and decreased alpha power density at the C3-P3, C4-P4, P3-O1, and P4-O2 bipolar channels compared to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group.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 Standard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power density computed from six posterior bipolar channels characterized ADMCI status.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43980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0083840" cy="3441776"/>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 We used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 patients from an international database (www.pdwaves.eu) and performed a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activity at individual delta, theta, and alpha frequency bands.</a:t>
            </a:r>
          </a:p>
          <a:p>
            <a:pPr marL="2857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To evaluate the study hypotheses, clinical, neuropsychological, anthropometric, genetic, cerebrospinal fluid (CSF), MRI, and </a:t>
            </a:r>
            <a:r>
              <a:rPr lang="en-US" sz="1800" dirty="0" err="1">
                <a:effectLst/>
                <a:latin typeface="Calibri" panose="020F0502020204030204" pitchFamily="34" charset="0"/>
                <a:ea typeface="Calibri" panose="020F0502020204030204" pitchFamily="34" charset="0"/>
                <a:cs typeface="Arial" panose="020B0604020202020204" pitchFamily="34" charset="0"/>
              </a:rPr>
              <a:t>rsEEG</a:t>
            </a:r>
            <a:r>
              <a:rPr lang="en-US" sz="1800" dirty="0">
                <a:effectLst/>
                <a:latin typeface="Calibri" panose="020F0502020204030204" pitchFamily="34" charset="0"/>
                <a:ea typeface="Calibri" panose="020F0502020204030204" pitchFamily="34" charset="0"/>
                <a:cs typeface="Arial" panose="020B0604020202020204" pitchFamily="34" charset="0"/>
              </a:rPr>
              <a:t> data in 70 </a:t>
            </a:r>
            <a:r>
              <a:rPr lang="en-US" sz="1800" dirty="0" err="1">
                <a:effectLst/>
                <a:latin typeface="Calibri" panose="020F0502020204030204" pitchFamily="34" charset="0"/>
                <a:ea typeface="Calibri" panose="020F0502020204030204" pitchFamily="34" charset="0"/>
                <a:cs typeface="Arial" panose="020B0604020202020204" pitchFamily="34" charset="0"/>
              </a:rPr>
              <a:t>Nold</a:t>
            </a:r>
            <a:r>
              <a:rPr lang="en-US" sz="1800" dirty="0">
                <a:effectLst/>
                <a:latin typeface="Calibri" panose="020F0502020204030204" pitchFamily="34" charset="0"/>
                <a:ea typeface="Calibri" panose="020F0502020204030204" pitchFamily="34" charset="0"/>
                <a:cs typeface="Arial" panose="020B0604020202020204" pitchFamily="34" charset="0"/>
              </a:rPr>
              <a:t> and 75 ADMCI subjects from an international archive were used in the present study. The following Italian and Turkish clinical units enrolled the participants: the Sapienza University of Rome (Italy), Institute for Research and Evidence-based Care (IRCCS) “</a:t>
            </a:r>
            <a:r>
              <a:rPr lang="en-US" sz="1800" dirty="0" err="1">
                <a:effectLst/>
                <a:latin typeface="Calibri" panose="020F0502020204030204" pitchFamily="34" charset="0"/>
                <a:ea typeface="Calibri" panose="020F0502020204030204" pitchFamily="34" charset="0"/>
                <a:cs typeface="Arial" panose="020B0604020202020204" pitchFamily="34" charset="0"/>
              </a:rPr>
              <a:t>Fatebenefratelli</a:t>
            </a:r>
            <a:r>
              <a:rPr lang="en-US" sz="1800" dirty="0">
                <a:effectLst/>
                <a:latin typeface="Calibri" panose="020F0502020204030204" pitchFamily="34" charset="0"/>
                <a:ea typeface="Calibri" panose="020F0502020204030204" pitchFamily="34" charset="0"/>
                <a:cs typeface="Arial" panose="020B0604020202020204" pitchFamily="34" charset="0"/>
              </a:rPr>
              <a:t>” of Brescia (Italy), IRCCS SDN of Naples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Oasi</a:t>
            </a:r>
            <a:r>
              <a:rPr lang="en-US" sz="1800" dirty="0">
                <a:effectLst/>
                <a:latin typeface="Calibri" panose="020F0502020204030204" pitchFamily="34" charset="0"/>
                <a:ea typeface="Calibri" panose="020F0502020204030204" pitchFamily="34" charset="0"/>
                <a:cs typeface="Arial" panose="020B0604020202020204" pitchFamily="34" charset="0"/>
              </a:rPr>
              <a:t> Maria SS of </a:t>
            </a:r>
            <a:r>
              <a:rPr lang="en-US" sz="1800" dirty="0" err="1">
                <a:effectLst/>
                <a:latin typeface="Calibri" panose="020F0502020204030204" pitchFamily="34" charset="0"/>
                <a:ea typeface="Calibri" panose="020F0502020204030204" pitchFamily="34" charset="0"/>
                <a:cs typeface="Arial" panose="020B0604020202020204" pitchFamily="34" charset="0"/>
              </a:rPr>
              <a:t>Troina</a:t>
            </a:r>
            <a:r>
              <a:rPr lang="en-US" sz="1800" dirty="0">
                <a:effectLst/>
                <a:latin typeface="Calibri" panose="020F0502020204030204" pitchFamily="34" charset="0"/>
                <a:ea typeface="Calibri" panose="020F0502020204030204" pitchFamily="34" charset="0"/>
                <a:cs typeface="Arial" panose="020B0604020202020204" pitchFamily="34" charset="0"/>
              </a:rPr>
              <a:t> (Italy), IRCCS </a:t>
            </a:r>
            <a:r>
              <a:rPr lang="en-US" sz="1800" dirty="0" err="1">
                <a:effectLst/>
                <a:latin typeface="Calibri" panose="020F0502020204030204" pitchFamily="34" charset="0"/>
                <a:ea typeface="Calibri" panose="020F0502020204030204" pitchFamily="34" charset="0"/>
                <a:cs typeface="Arial" panose="020B0604020202020204" pitchFamily="34" charset="0"/>
              </a:rPr>
              <a:t>Ospedale</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err="1">
                <a:effectLst/>
                <a:latin typeface="Calibri" panose="020F0502020204030204" pitchFamily="34" charset="0"/>
                <a:ea typeface="Calibri" panose="020F0502020204030204" pitchFamily="34" charset="0"/>
                <a:cs typeface="Arial" panose="020B0604020202020204" pitchFamily="34" charset="0"/>
              </a:rPr>
              <a:t>Policlinico</a:t>
            </a:r>
            <a:r>
              <a:rPr lang="en-US" sz="1800" dirty="0">
                <a:effectLst/>
                <a:latin typeface="Calibri" panose="020F0502020204030204" pitchFamily="34" charset="0"/>
                <a:ea typeface="Calibri" panose="020F0502020204030204" pitchFamily="34" charset="0"/>
                <a:cs typeface="Arial" panose="020B0604020202020204" pitchFamily="34" charset="0"/>
              </a:rPr>
              <a:t> San Martino and DINOGMI (University of Genova, Italy), Hospital San Raffaele of Cassino (Italy), IRCCS San Raffaele </a:t>
            </a:r>
            <a:r>
              <a:rPr lang="en-US" sz="1800" dirty="0" err="1">
                <a:effectLst/>
                <a:latin typeface="Calibri" panose="020F0502020204030204" pitchFamily="34" charset="0"/>
                <a:ea typeface="Calibri" panose="020F0502020204030204" pitchFamily="34" charset="0"/>
                <a:cs typeface="Arial" panose="020B0604020202020204" pitchFamily="34" charset="0"/>
              </a:rPr>
              <a:t>Pisana</a:t>
            </a:r>
            <a:r>
              <a:rPr lang="en-US" sz="1800" dirty="0">
                <a:effectLst/>
                <a:latin typeface="Calibri" panose="020F0502020204030204" pitchFamily="34" charset="0"/>
                <a:ea typeface="Calibri" panose="020F0502020204030204" pitchFamily="34" charset="0"/>
                <a:cs typeface="Arial" panose="020B0604020202020204" pitchFamily="34" charset="0"/>
              </a:rPr>
              <a:t> of Rome (Italy) and </a:t>
            </a:r>
            <a:r>
              <a:rPr lang="en-US" sz="1800" dirty="0" err="1">
                <a:effectLst/>
                <a:latin typeface="Calibri" panose="020F0502020204030204" pitchFamily="34" charset="0"/>
                <a:ea typeface="Calibri" panose="020F0502020204030204" pitchFamily="34" charset="0"/>
                <a:cs typeface="Arial" panose="020B0604020202020204" pitchFamily="34" charset="0"/>
              </a:rPr>
              <a:t>Medipol</a:t>
            </a:r>
            <a:r>
              <a:rPr lang="en-US" sz="1800" dirty="0">
                <a:effectLst/>
                <a:latin typeface="Calibri" panose="020F0502020204030204" pitchFamily="34" charset="0"/>
                <a:ea typeface="Calibri" panose="020F0502020204030204" pitchFamily="34" charset="0"/>
                <a:cs typeface="Arial" panose="020B0604020202020204" pitchFamily="34" charset="0"/>
              </a:rPr>
              <a:t> University of Istanbul (Turkey).</a:t>
            </a:r>
          </a:p>
        </p:txBody>
      </p:sp>
    </p:spTree>
    <p:extLst>
      <p:ext uri="{BB962C8B-B14F-4D97-AF65-F5344CB8AC3E}">
        <p14:creationId xmlns:p14="http://schemas.microsoft.com/office/powerpoint/2010/main" val="35018416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1934923" cy="1264642"/>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Demographic and clinical data in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and ADMCI</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CF3E93F-D8C3-498B-8230-E2DF681CC0C1}"/>
              </a:ext>
            </a:extLst>
          </p:cNvPr>
          <p:cNvPicPr>
            <a:picLocks noChangeAspect="1"/>
          </p:cNvPicPr>
          <p:nvPr/>
        </p:nvPicPr>
        <p:blipFill>
          <a:blip r:embed="rId2"/>
          <a:stretch>
            <a:fillRect/>
          </a:stretch>
        </p:blipFill>
        <p:spPr>
          <a:xfrm>
            <a:off x="2995180" y="2676420"/>
            <a:ext cx="6201640" cy="1505160"/>
          </a:xfrm>
          <a:prstGeom prst="rect">
            <a:avLst/>
          </a:prstGeom>
        </p:spPr>
      </p:pic>
    </p:spTree>
    <p:extLst>
      <p:ext uri="{BB962C8B-B14F-4D97-AF65-F5344CB8AC3E}">
        <p14:creationId xmlns:p14="http://schemas.microsoft.com/office/powerpoint/2010/main" val="2722178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304282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To this aim, we included the clinical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from an international archive acquired in hospital settings (10-20 electrode montage) from 75 ADMCI participants and 70 age-, education-, and sex-matched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seniors. Standard spectral FFT analysis of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rsEEG</a:t>
            </a:r>
            <a:r>
              <a:rPr lang="en-US" sz="1800" dirty="0">
                <a:solidFill>
                  <a:srgbClr val="000000"/>
                </a:solidFill>
                <a:effectLst/>
                <a:latin typeface="CharisSIL"/>
                <a:ea typeface="Times New Roman" panose="02020603050405020304" pitchFamily="18" charset="0"/>
                <a:cs typeface="Times New Roman" panose="02020603050405020304" pitchFamily="18" charset="0"/>
              </a:rPr>
              <a:t> data for individual delta, theta, and alpha frequency bands was computed from 6 monopolar scalp electrodes to derive bipolar C3-P3, C4-P4, P3-O1, and P4-O2 spectral markers. The ADMCI group showed increased delta power density and decreased alpha power density at the C3-P3, C4-P4, P3-O1, and P4-O2 bipolar channels. Increased theta power density for ADMCI patients was observed only at the C3-P3 bipolar channel. Best classification accuracy between the ADMCI and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Nold</a:t>
            </a:r>
            <a:r>
              <a:rPr lang="en-US" sz="1800" dirty="0">
                <a:solidFill>
                  <a:srgbClr val="000000"/>
                </a:solidFill>
                <a:effectLst/>
                <a:latin typeface="CharisSIL"/>
                <a:ea typeface="Times New Roman" panose="02020603050405020304" pitchFamily="18" charset="0"/>
                <a:cs typeface="Times New Roman" panose="02020603050405020304" pitchFamily="18" charset="0"/>
              </a:rPr>
              <a:t> individuals reached 81% (area under the receiver operating characteristic curve) using Alpha2/Theta power density computed at the C3-P3 bipolar channel.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4233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a:latin typeface="Segoe UI" panose="020B0502040204020203" pitchFamily="34" charset="0"/>
                <a:ea typeface="Calibri" panose="020F0502020204030204" pitchFamily="34" charset="0"/>
              </a:rPr>
              <a:t>Tucci, F., et al. (2023). "What a single electroencephalographic (EEG) channel can tell us about Alzheimer's disease patients with mild cognitive impairment." Alzheimer's &amp; Dementia 19(S2): e062375.</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968278"/>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The author(s) disclosed receipt of the following financial support for the research, authorship, and/or publication of this article: This work was supported by the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Ministero</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della</a:t>
            </a:r>
            <a:r>
              <a:rPr lang="en-US" sz="1800" dirty="0">
                <a:solidFill>
                  <a:srgbClr val="000000"/>
                </a:solidFill>
                <a:effectLst/>
                <a:latin typeface="CharisSIL"/>
                <a:ea typeface="Times New Roman" panose="02020603050405020304" pitchFamily="18" charset="0"/>
                <a:cs typeface="Times New Roman" panose="02020603050405020304" pitchFamily="18" charset="0"/>
              </a:rPr>
              <a:t> Salute, (grant number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Ricerca</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r>
              <a:rPr lang="en-US" sz="1800" dirty="0" err="1">
                <a:solidFill>
                  <a:srgbClr val="000000"/>
                </a:solidFill>
                <a:effectLst/>
                <a:latin typeface="CharisSIL"/>
                <a:ea typeface="Times New Roman" panose="02020603050405020304" pitchFamily="18" charset="0"/>
                <a:cs typeface="Times New Roman" panose="02020603050405020304" pitchFamily="18" charset="0"/>
              </a:rPr>
              <a:t>Corrente</a:t>
            </a:r>
            <a:r>
              <a:rPr lang="en-US" sz="1800" dirty="0">
                <a:solidFill>
                  <a:srgbClr val="000000"/>
                </a:solidFill>
                <a:effectLst/>
                <a:latin typeface="CharisSIL"/>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49598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7" name="Picture 6">
            <a:extLst>
              <a:ext uri="{FF2B5EF4-FFF2-40B4-BE49-F238E27FC236}">
                <a16:creationId xmlns:a16="http://schemas.microsoft.com/office/drawing/2014/main" id="{F7A54260-4748-4BDA-A191-08FF87B78027}"/>
              </a:ext>
            </a:extLst>
          </p:cNvPr>
          <p:cNvPicPr/>
          <p:nvPr/>
        </p:nvPicPr>
        <p:blipFill>
          <a:blip r:embed="rId3"/>
          <a:stretch>
            <a:fillRect/>
          </a:stretch>
        </p:blipFill>
        <p:spPr>
          <a:xfrm>
            <a:off x="4452937" y="1681797"/>
            <a:ext cx="5943600" cy="4461828"/>
          </a:xfrm>
          <a:prstGeom prst="rect">
            <a:avLst/>
          </a:prstGeom>
        </p:spPr>
      </p:pic>
    </p:spTree>
    <p:extLst>
      <p:ext uri="{BB962C8B-B14F-4D97-AF65-F5344CB8AC3E}">
        <p14:creationId xmlns:p14="http://schemas.microsoft.com/office/powerpoint/2010/main" val="4119800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8" y="2052002"/>
            <a:ext cx="9940405" cy="2757871"/>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CharisSIL"/>
                <a:ea typeface="Times New Roman" panose="02020603050405020304" pitchFamily="18" charset="0"/>
                <a:cs typeface="Times New Roman" panose="02020603050405020304" pitchFamily="18" charset="0"/>
              </a:rPr>
              <a:t>In this paper, two different deep learning (DL) architectures, including modified convolutional (CNN) and convolutional autoencoder (Conv-AE) neural networks (NNs), are proposed for classifying subjects into AD, mild cognitive impairment (MCI), and healthy control (HC)</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Continuous wavelet transform (CWT) with Mexican hat function (</a:t>
            </a:r>
            <a:r>
              <a:rPr lang="en-US" sz="1800" dirty="0" err="1">
                <a:solidFill>
                  <a:srgbClr val="000000"/>
                </a:solidFill>
                <a:effectLst/>
                <a:latin typeface="STIX-Regular"/>
                <a:ea typeface="Calibri" panose="020F0502020204030204" pitchFamily="34" charset="0"/>
                <a:cs typeface="Arial" panose="020B0604020202020204" pitchFamily="34" charset="0"/>
              </a:rPr>
              <a:t>MHf</a:t>
            </a:r>
            <a:r>
              <a:rPr lang="en-US" sz="1800" dirty="0">
                <a:solidFill>
                  <a:srgbClr val="000000"/>
                </a:solidFill>
                <a:effectLst/>
                <a:latin typeface="STIX-Regular"/>
                <a:ea typeface="Calibri" panose="020F0502020204030204" pitchFamily="34" charset="0"/>
                <a:cs typeface="Arial" panose="020B0604020202020204" pitchFamily="34" charset="0"/>
              </a:rPr>
              <a:t>) as its mother wavelet is used for the selected TFR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STIX-Regular"/>
                <a:ea typeface="Calibri" panose="020F0502020204030204" pitchFamily="34" charset="0"/>
                <a:cs typeface="Arial" panose="020B0604020202020204" pitchFamily="34" charset="0"/>
              </a:rPr>
              <a:t>The average accuracy obtained for the modified convolutional network and the convolutional auto-encoder network are 92% and 89%, respectively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440130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Methods</a:t>
            </a:r>
          </a:p>
        </p:txBody>
      </p:sp>
      <p:sp>
        <p:nvSpPr>
          <p:cNvPr id="6" name="Slide Text">
            <a:extLst>
              <a:ext uri="{FF2B5EF4-FFF2-40B4-BE49-F238E27FC236}">
                <a16:creationId xmlns:a16="http://schemas.microsoft.com/office/drawing/2014/main" id="{FD00FF61-C4C7-4B14-BE11-5F31F4E53418}"/>
              </a:ext>
            </a:extLst>
          </p:cNvPr>
          <p:cNvSpPr txBox="1">
            <a:spLocks/>
          </p:cNvSpPr>
          <p:nvPr/>
        </p:nvSpPr>
        <p:spPr>
          <a:xfrm>
            <a:off x="2740426" y="6042646"/>
            <a:ext cx="7407655" cy="555378"/>
          </a:xfrm>
          <a:prstGeom prst="rect">
            <a:avLst/>
          </a:prstGeom>
        </p:spPr>
        <p:txBody>
          <a:bodyPr vert="horz" lIns="91440" tIns="45720" rIns="91440" bIns="45720" rtlCol="0">
            <a:noAutofit/>
          </a:bodyPr>
          <a:lst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50" dirty="0" err="1">
                <a:latin typeface="Segoe UI" panose="020B0502040204020203" pitchFamily="34" charset="0"/>
                <a:ea typeface="Calibri" panose="020F0502020204030204" pitchFamily="34" charset="0"/>
              </a:rPr>
              <a:t>Fouladi</a:t>
            </a:r>
            <a:r>
              <a:rPr lang="en-US" sz="1050" dirty="0">
                <a:latin typeface="Segoe UI" panose="020B0502040204020203" pitchFamily="34" charset="0"/>
                <a:ea typeface="Calibri" panose="020F0502020204030204" pitchFamily="34" charset="0"/>
              </a:rPr>
              <a:t>, S., et al. (2022). "Efficient Deep Neural Networks for Classification of Alzheimer’s Disease and Mild Cognitive Impairment from Scalp EEG Recordings." Cognitive Computation 14(4): 1247-1268.</a:t>
            </a:r>
          </a:p>
        </p:txBody>
      </p:sp>
      <p:sp>
        <p:nvSpPr>
          <p:cNvPr id="8" name="TextBox 7">
            <a:extLst>
              <a:ext uri="{FF2B5EF4-FFF2-40B4-BE49-F238E27FC236}">
                <a16:creationId xmlns:a16="http://schemas.microsoft.com/office/drawing/2014/main" id="{2FB6078F-6C53-4F59-8BBA-B7C39B1D21D6}"/>
              </a:ext>
            </a:extLst>
          </p:cNvPr>
          <p:cNvSpPr txBox="1"/>
          <p:nvPr/>
        </p:nvSpPr>
        <p:spPr>
          <a:xfrm>
            <a:off x="637949" y="2052001"/>
            <a:ext cx="2708152" cy="237032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19-channel </a:t>
            </a:r>
          </a:p>
          <a:p>
            <a:pPr marL="285750" indent="-285750">
              <a:lnSpc>
                <a:spcPct val="107000"/>
              </a:lnSpc>
              <a:spcAft>
                <a:spcPts val="800"/>
              </a:spcAft>
              <a:buFont typeface="Arial" panose="020B0604020202020204" pitchFamily="34" charset="0"/>
              <a:buChar char="•"/>
              <a:tabLst>
                <a:tab pos="1558925" algn="l"/>
              </a:tabLst>
            </a:pPr>
            <a:r>
              <a:rPr lang="en-US" sz="1800" dirty="0">
                <a:effectLst/>
                <a:latin typeface="CharisSIL"/>
                <a:ea typeface="Calibri" panose="020F0502020204030204" pitchFamily="34" charset="0"/>
                <a:cs typeface="Arial" panose="020B0604020202020204" pitchFamily="34" charset="0"/>
              </a:rPr>
              <a:t>90 subjects</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37 AD</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 37 MCI</a:t>
            </a:r>
          </a:p>
          <a:p>
            <a:pPr marL="742950" lvl="1"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16 HC</a:t>
            </a:r>
          </a:p>
          <a:p>
            <a:pPr marL="285750" indent="-285750">
              <a:lnSpc>
                <a:spcPct val="107000"/>
              </a:lnSpc>
              <a:spcAft>
                <a:spcPts val="800"/>
              </a:spcAft>
              <a:buFont typeface="Arial" panose="020B0604020202020204" pitchFamily="34" charset="0"/>
              <a:buChar char="•"/>
              <a:tabLst>
                <a:tab pos="1558925" algn="l"/>
              </a:tabLst>
            </a:pPr>
            <a:r>
              <a:rPr lang="en-US" dirty="0">
                <a:effectLst/>
                <a:latin typeface="CharisSIL"/>
                <a:ea typeface="Calibri" panose="020F0502020204030204" pitchFamily="34" charset="0"/>
                <a:cs typeface="Arial" panose="020B0604020202020204" pitchFamily="34" charset="0"/>
              </a:rPr>
              <a:t>recorded in 5-m</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6DB01D2-4472-4735-9469-549C46E27E6E}"/>
              </a:ext>
            </a:extLst>
          </p:cNvPr>
          <p:cNvPicPr/>
          <p:nvPr/>
        </p:nvPicPr>
        <p:blipFill>
          <a:blip r:embed="rId2"/>
          <a:stretch>
            <a:fillRect/>
          </a:stretch>
        </p:blipFill>
        <p:spPr>
          <a:xfrm>
            <a:off x="3608294" y="1171892"/>
            <a:ext cx="5943600" cy="4514215"/>
          </a:xfrm>
          <a:prstGeom prst="rect">
            <a:avLst/>
          </a:prstGeom>
        </p:spPr>
      </p:pic>
    </p:spTree>
    <p:extLst>
      <p:ext uri="{BB962C8B-B14F-4D97-AF65-F5344CB8AC3E}">
        <p14:creationId xmlns:p14="http://schemas.microsoft.com/office/powerpoint/2010/main" val="3095250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6" name="Picture 5">
            <a:extLst>
              <a:ext uri="{FF2B5EF4-FFF2-40B4-BE49-F238E27FC236}">
                <a16:creationId xmlns:a16="http://schemas.microsoft.com/office/drawing/2014/main" id="{A878002D-6913-4355-A293-124095BF26E8}"/>
              </a:ext>
            </a:extLst>
          </p:cNvPr>
          <p:cNvPicPr/>
          <p:nvPr/>
        </p:nvPicPr>
        <p:blipFill>
          <a:blip r:embed="rId2"/>
          <a:stretch>
            <a:fillRect/>
          </a:stretch>
        </p:blipFill>
        <p:spPr>
          <a:xfrm>
            <a:off x="4354286" y="2018722"/>
            <a:ext cx="5050970" cy="3212440"/>
          </a:xfrm>
          <a:prstGeom prst="rect">
            <a:avLst/>
          </a:prstGeom>
        </p:spPr>
      </p:pic>
    </p:spTree>
    <p:extLst>
      <p:ext uri="{BB962C8B-B14F-4D97-AF65-F5344CB8AC3E}">
        <p14:creationId xmlns:p14="http://schemas.microsoft.com/office/powerpoint/2010/main" val="2570634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5" y="2642314"/>
            <a:ext cx="8037285" cy="3529013"/>
          </a:xfrm>
        </p:spPr>
        <p:txBody>
          <a:bodyPr/>
          <a:lstStyle/>
          <a:p>
            <a:r>
              <a:rPr lang="en-US" sz="1800" dirty="0">
                <a:solidFill>
                  <a:srgbClr val="000000"/>
                </a:solidFill>
                <a:effectLst/>
                <a:latin typeface="MinionLT-Regular"/>
                <a:ea typeface="Calibri" panose="020F0502020204030204" pitchFamily="34" charset="0"/>
                <a:cs typeface="Arial" panose="020B0604020202020204" pitchFamily="34" charset="0"/>
              </a:rPr>
              <a:t>the need to provide an open-access and proper EEG database for the problems in the realm of AD disease is clearly </a:t>
            </a:r>
            <a:r>
              <a:rPr lang="en-US" sz="1800" dirty="0" err="1">
                <a:solidFill>
                  <a:srgbClr val="000000"/>
                </a:solidFill>
                <a:effectLst/>
                <a:latin typeface="MinionLT-Regular"/>
                <a:ea typeface="Calibri" panose="020F0502020204030204" pitchFamily="34" charset="0"/>
                <a:cs typeface="Arial" panose="020B0604020202020204" pitchFamily="34" charset="0"/>
              </a:rPr>
              <a:t>observed.Although</a:t>
            </a:r>
            <a:r>
              <a:rPr lang="en-US" sz="1800" dirty="0">
                <a:solidFill>
                  <a:srgbClr val="000000"/>
                </a:solidFill>
                <a:effectLst/>
                <a:latin typeface="MinionLT-Regular"/>
                <a:ea typeface="Calibri" panose="020F0502020204030204" pitchFamily="34" charset="0"/>
                <a:cs typeface="Arial" panose="020B0604020202020204" pitchFamily="34" charset="0"/>
              </a:rPr>
              <a:t> an open-access MRI and fMRI database exists in the field of AD  it is not available for EEG to the best of our knowledge</a:t>
            </a:r>
          </a:p>
          <a:p>
            <a:r>
              <a:rPr lang="en-US" sz="1800" dirty="0">
                <a:solidFill>
                  <a:srgbClr val="000000"/>
                </a:solidFill>
                <a:effectLst/>
                <a:latin typeface="CharisSIL"/>
                <a:ea typeface="Calibri" panose="020F0502020204030204" pitchFamily="34" charset="0"/>
                <a:cs typeface="Arial" panose="020B0604020202020204" pitchFamily="34" charset="0"/>
              </a:rPr>
              <a:t>Almost all the researchers applied their own database and it makes the comparison among the performance of studies very challenging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472512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95084" y="2642314"/>
            <a:ext cx="9768115" cy="3529013"/>
          </a:xfrm>
        </p:spPr>
        <p:txBody>
          <a:bodyPr/>
          <a:lstStyle/>
          <a:p>
            <a:r>
              <a:rPr lang="en-US" sz="1800" b="0" i="0" dirty="0">
                <a:solidFill>
                  <a:srgbClr val="000000"/>
                </a:solidFill>
                <a:effectLst/>
                <a:latin typeface="WarnockPro-Regular"/>
                <a:ea typeface="Calibri" panose="020F0502020204030204" pitchFamily="34" charset="0"/>
                <a:cs typeface="Arial" panose="020B0604020202020204" pitchFamily="34" charset="0"/>
              </a:rPr>
              <a:t>More than 95% of the studies that focused on EEG-based classification were conducted with fewer than 100 participants.</a:t>
            </a:r>
          </a:p>
          <a:p>
            <a:r>
              <a:rPr lang="en-US" sz="1800" dirty="0">
                <a:solidFill>
                  <a:srgbClr val="000000"/>
                </a:solidFill>
                <a:effectLst/>
                <a:latin typeface="Times-Roman"/>
                <a:ea typeface="Calibri" panose="020F0502020204030204" pitchFamily="34" charset="0"/>
                <a:cs typeface="Arial" panose="020B0604020202020204" pitchFamily="34" charset="0"/>
              </a:rPr>
              <a:t>public medical imaging databases like ADNI or OASIS is a common practice in AD literatures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Times-Roman"/>
                <a:ea typeface="Calibri" panose="020F0502020204030204" pitchFamily="34" charset="0"/>
                <a:cs typeface="Arial" panose="020B0604020202020204" pitchFamily="34" charset="0"/>
              </a:rPr>
              <a:t>in EEG studies, due to the high accessibility of this technique, researchers generally acquire their own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number of subjects varies across different studies, from 11 to 336. Only 13 out of 72 studies consist of more than 100 participants, therefore most of these studies have a relatively small number of participants which could limit their generalizations</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Dataset</a:t>
            </a:r>
          </a:p>
        </p:txBody>
      </p:sp>
    </p:spTree>
    <p:extLst>
      <p:ext uri="{BB962C8B-B14F-4D97-AF65-F5344CB8AC3E}">
        <p14:creationId xmlns:p14="http://schemas.microsoft.com/office/powerpoint/2010/main" val="10982950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Evaluate the effectiveness of EEG techniques in diagnosing different types of dementias</a:t>
            </a:r>
          </a:p>
          <a:p>
            <a:r>
              <a:rPr lang="en-US" sz="1800" b="0" i="0" dirty="0">
                <a:solidFill>
                  <a:srgbClr val="000000"/>
                </a:solidFill>
                <a:effectLst/>
                <a:latin typeface="WarnockPro-Regular"/>
                <a:ea typeface="Calibri" panose="020F0502020204030204" pitchFamily="34" charset="0"/>
                <a:cs typeface="Arial" panose="020B0604020202020204" pitchFamily="34" charset="0"/>
              </a:rPr>
              <a:t>Longitudinal studies to assess whether EEG biomarkers can be used to trace the progress trajectory of AD or evaluate the efficacy of pharmacological/therapeutic interventions for AD patients.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dirty="0"/>
              <a:t>the model’s accuracy can be further improved using regularization techniques</a:t>
            </a:r>
          </a:p>
          <a:p>
            <a:r>
              <a:rPr lang="en-US" dirty="0"/>
              <a:t>interpretability</a:t>
            </a:r>
          </a:p>
          <a:p>
            <a:endParaRPr lang="en-US" dirty="0"/>
          </a:p>
        </p:txBody>
      </p:sp>
    </p:spTree>
    <p:extLst>
      <p:ext uri="{BB962C8B-B14F-4D97-AF65-F5344CB8AC3E}">
        <p14:creationId xmlns:p14="http://schemas.microsoft.com/office/powerpoint/2010/main" val="17359387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other neurological disorders, such as Parkinson’s, epilepsy, and stroke, to diagnose and classify various diseases</a:t>
            </a:r>
          </a:p>
          <a:p>
            <a:r>
              <a:rPr lang="en-US" dirty="0"/>
              <a:t>In transformer model improvement of the proposed model, which could include the application of a spatial attention module on the EEG channels, is worth exploring</a:t>
            </a:r>
          </a:p>
          <a:p>
            <a:r>
              <a:rPr lang="en-US" sz="1800" dirty="0">
                <a:solidFill>
                  <a:srgbClr val="000000"/>
                </a:solidFill>
                <a:effectLst/>
                <a:latin typeface="Times-Roman"/>
                <a:ea typeface="Calibri" panose="020F0502020204030204" pitchFamily="34" charset="0"/>
                <a:cs typeface="Arial" panose="020B0604020202020204" pitchFamily="34" charset="0"/>
              </a:rPr>
              <a:t>study of new features that support the early detection of AD</a:t>
            </a:r>
            <a:endParaRPr lang="en-US" dirty="0"/>
          </a:p>
        </p:txBody>
      </p:sp>
    </p:spTree>
    <p:extLst>
      <p:ext uri="{BB962C8B-B14F-4D97-AF65-F5344CB8AC3E}">
        <p14:creationId xmlns:p14="http://schemas.microsoft.com/office/powerpoint/2010/main" val="363952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There have been many studies on EEG analysis using machine learning techniques to detect various neurological conditions, such as Parkinson’s disease (PD), major depressive disorder, autism spectrum disorder (ASD), epilepsy, AD, schizophrenia, and </a:t>
            </a:r>
            <a:r>
              <a:rPr lang="en-US" dirty="0" err="1"/>
              <a:t>and</a:t>
            </a:r>
            <a:r>
              <a:rPr lang="en-US" dirty="0"/>
              <a:t> emotion recognition as well </a:t>
            </a:r>
          </a:p>
          <a:p>
            <a:r>
              <a:rPr lang="en-US" dirty="0"/>
              <a:t> introducing an EEG-based biomarker or a combined biomarker consisting of EEG and other neuroimaging techniques is more valuable than the others in the category of the detection and automatic classification of these three stages of AD.</a:t>
            </a:r>
          </a:p>
          <a:p>
            <a:endParaRPr lang="en-US" dirty="0"/>
          </a:p>
        </p:txBody>
      </p:sp>
    </p:spTree>
    <p:extLst>
      <p:ext uri="{BB962C8B-B14F-4D97-AF65-F5344CB8AC3E}">
        <p14:creationId xmlns:p14="http://schemas.microsoft.com/office/powerpoint/2010/main" val="13473493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Future Works </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a:xfrm>
            <a:off x="566928" y="2185988"/>
            <a:ext cx="6951472" cy="3451334"/>
          </a:xfrm>
        </p:spPr>
        <p:txBody>
          <a:bodyPr/>
          <a:lstStyle/>
          <a:p>
            <a:r>
              <a:rPr lang="en-US" dirty="0"/>
              <a:t>it is suggested to develop a novel deep neural network architecture that automatically explains its reason for each output prediction. In this case, physicians and health providers are convinced to use them and trust them for decision-making</a:t>
            </a:r>
          </a:p>
        </p:txBody>
      </p:sp>
    </p:spTree>
    <p:extLst>
      <p:ext uri="{BB962C8B-B14F-4D97-AF65-F5344CB8AC3E}">
        <p14:creationId xmlns:p14="http://schemas.microsoft.com/office/powerpoint/2010/main" val="708661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r>
              <a:rPr lang="en-US"/>
              <a:t>References</a:t>
            </a:r>
            <a:endParaRPr lang="en-US" dirty="0"/>
          </a:p>
        </p:txBody>
      </p:sp>
      <p:sp>
        <p:nvSpPr>
          <p:cNvPr id="6" name="Slide Text">
            <a:extLst>
              <a:ext uri="{FF2B5EF4-FFF2-40B4-BE49-F238E27FC236}">
                <a16:creationId xmlns:a16="http://schemas.microsoft.com/office/drawing/2014/main" id="{EC785F4B-0DF0-493F-B6F1-B56DE83DBFC6}"/>
              </a:ext>
            </a:extLst>
          </p:cNvPr>
          <p:cNvSpPr>
            <a:spLocks noGrp="1"/>
          </p:cNvSpPr>
          <p:nvPr>
            <p:ph idx="1"/>
          </p:nvPr>
        </p:nvSpPr>
        <p:spPr>
          <a:xfrm>
            <a:off x="566927" y="2185416"/>
            <a:ext cx="10508509" cy="3968249"/>
          </a:xfrm>
        </p:spPr>
        <p:txBody>
          <a:bodyPr/>
          <a:lstStyle/>
          <a:p>
            <a:r>
              <a:rPr lang="en-US" dirty="0"/>
              <a:t>Molecular Biology, Not Only for Bioinformaticians. </a:t>
            </a:r>
            <a:r>
              <a:rPr lang="en-US" dirty="0" err="1"/>
              <a:t>Istrail</a:t>
            </a:r>
            <a:r>
              <a:rPr lang="en-US" dirty="0"/>
              <a:t>, 2013</a:t>
            </a:r>
          </a:p>
          <a:p>
            <a:r>
              <a:rPr lang="en-US" dirty="0"/>
              <a:t>From sequence to function through structure: Deep learning for protein design</a:t>
            </a:r>
          </a:p>
          <a:p>
            <a:pPr marL="0" indent="0">
              <a:buNone/>
            </a:pPr>
            <a:r>
              <a:rPr lang="it-IT" dirty="0"/>
              <a:t>	NoeliaFerruz -2023</a:t>
            </a:r>
            <a:endParaRPr lang="en-US" dirty="0"/>
          </a:p>
        </p:txBody>
      </p:sp>
    </p:spTree>
    <p:extLst>
      <p:ext uri="{BB962C8B-B14F-4D97-AF65-F5344CB8AC3E}">
        <p14:creationId xmlns:p14="http://schemas.microsoft.com/office/powerpoint/2010/main" val="327282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pic>
        <p:nvPicPr>
          <p:cNvPr id="5" name="Picture 4">
            <a:extLst>
              <a:ext uri="{FF2B5EF4-FFF2-40B4-BE49-F238E27FC236}">
                <a16:creationId xmlns:a16="http://schemas.microsoft.com/office/drawing/2014/main" id="{A50D12DF-86B4-4725-8395-641A21FA6C1C}"/>
              </a:ext>
            </a:extLst>
          </p:cNvPr>
          <p:cNvPicPr/>
          <p:nvPr/>
        </p:nvPicPr>
        <p:blipFill>
          <a:blip r:embed="rId3"/>
          <a:stretch>
            <a:fillRect/>
          </a:stretch>
        </p:blipFill>
        <p:spPr>
          <a:xfrm>
            <a:off x="2205317" y="3115442"/>
            <a:ext cx="7463118" cy="2687945"/>
          </a:xfrm>
          <a:prstGeom prst="rect">
            <a:avLst/>
          </a:prstGeom>
        </p:spPr>
      </p:pic>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535532"/>
          </a:xfrm>
        </p:spPr>
        <p:txBody>
          <a:bodyPr/>
          <a:lstStyle/>
          <a:p>
            <a:pPr marL="0" indent="0">
              <a:lnSpc>
                <a:spcPct val="107000"/>
              </a:lnSpc>
              <a:spcAft>
                <a:spcPts val="800"/>
              </a:spcAft>
              <a:buNone/>
            </a:pPr>
            <a:r>
              <a:rPr lang="en-US" sz="1800" dirty="0">
                <a:solidFill>
                  <a:srgbClr val="000000"/>
                </a:solidFill>
                <a:effectLst/>
                <a:latin typeface="Times-Roman"/>
                <a:ea typeface="Calibri" panose="020F0502020204030204" pitchFamily="34" charset="0"/>
                <a:cs typeface="Arial" panose="020B0604020202020204" pitchFamily="34" charset="0"/>
              </a:rPr>
              <a:t>Comparison of the medical techniques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05620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a:xfrm>
            <a:off x="566926" y="1499616"/>
            <a:ext cx="9267539" cy="590931"/>
          </a:xfrm>
        </p:spPr>
        <p:txBody>
          <a:bodyPr/>
          <a:lstStyle/>
          <a:p>
            <a:pPr algn="ctr"/>
            <a:r>
              <a:rPr lang="en-US" dirty="0"/>
              <a:t>Thank You</a:t>
            </a:r>
          </a:p>
        </p:txBody>
      </p:sp>
    </p:spTree>
    <p:extLst>
      <p:ext uri="{BB962C8B-B14F-4D97-AF65-F5344CB8AC3E}">
        <p14:creationId xmlns:p14="http://schemas.microsoft.com/office/powerpoint/2010/main" val="3492737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a:xfrm>
            <a:off x="637948" y="1287250"/>
            <a:ext cx="9510133" cy="535531"/>
          </a:xfrm>
        </p:spPr>
        <p:txBody>
          <a:bodyPr/>
          <a:lstStyle/>
          <a:p>
            <a:r>
              <a:rPr lang="en-US" sz="3200" dirty="0"/>
              <a:t>Introduction</a:t>
            </a:r>
          </a:p>
        </p:txBody>
      </p:sp>
      <p:sp>
        <p:nvSpPr>
          <p:cNvPr id="4" name="Slide Title">
            <a:extLst>
              <a:ext uri="{FF2B5EF4-FFF2-40B4-BE49-F238E27FC236}">
                <a16:creationId xmlns:a16="http://schemas.microsoft.com/office/drawing/2014/main" id="{AABADD51-503B-9A74-B956-2D4A45BBF8BE}"/>
              </a:ext>
            </a:extLst>
          </p:cNvPr>
          <p:cNvSpPr txBox="1">
            <a:spLocks/>
          </p:cNvSpPr>
          <p:nvPr/>
        </p:nvSpPr>
        <p:spPr>
          <a:xfrm>
            <a:off x="967666" y="1933580"/>
            <a:ext cx="9180415" cy="424732"/>
          </a:xfrm>
          <a:prstGeom prst="rect">
            <a:avLst/>
          </a:prstGeom>
        </p:spPr>
        <p:txBody>
          <a:bodyPr vert="horz" wrap="square" lIns="91440" tIns="45720" rIns="91440" bIns="45720" rtlCol="0" anchor="b" anchorCtr="0">
            <a:spAutoFit/>
          </a:bodyPr>
          <a:lstStyle>
            <a:lvl1pPr algn="l" defTabSz="914400" rtl="0" eaLnBrk="1" latinLnBrk="0" hangingPunct="1">
              <a:lnSpc>
                <a:spcPct val="90000"/>
              </a:lnSpc>
              <a:spcBef>
                <a:spcPct val="0"/>
              </a:spcBef>
              <a:buNone/>
              <a:defRPr sz="3600" b="0" i="0" kern="1200">
                <a:solidFill>
                  <a:schemeClr val="tx2"/>
                </a:solidFill>
                <a:latin typeface="+mj-lt"/>
                <a:ea typeface="+mj-ea"/>
                <a:cs typeface="+mj-cs"/>
              </a:defRPr>
            </a:lvl1pPr>
          </a:lstStyle>
          <a:p>
            <a:r>
              <a:rPr lang="en-US" sz="2400" dirty="0">
                <a:solidFill>
                  <a:schemeClr val="tx1"/>
                </a:solidFill>
              </a:rPr>
              <a:t>AD diagnosis methods</a:t>
            </a:r>
          </a:p>
        </p:txBody>
      </p:sp>
      <p:sp>
        <p:nvSpPr>
          <p:cNvPr id="6" name="Slide Text">
            <a:extLst>
              <a:ext uri="{FF2B5EF4-FFF2-40B4-BE49-F238E27FC236}">
                <a16:creationId xmlns:a16="http://schemas.microsoft.com/office/drawing/2014/main" id="{02CCDCC0-1535-4CE2-8D92-6017DF14864D}"/>
              </a:ext>
            </a:extLst>
          </p:cNvPr>
          <p:cNvSpPr>
            <a:spLocks noGrp="1"/>
          </p:cNvSpPr>
          <p:nvPr>
            <p:ph idx="1"/>
          </p:nvPr>
        </p:nvSpPr>
        <p:spPr>
          <a:xfrm>
            <a:off x="931261" y="2469111"/>
            <a:ext cx="8737174" cy="2030578"/>
          </a:xfrm>
        </p:spPr>
        <p:txBody>
          <a:bodyPr/>
          <a:lstStyle/>
          <a:p>
            <a:pPr>
              <a:lnSpc>
                <a:spcPct val="107000"/>
              </a:lnSpc>
              <a:spcAft>
                <a:spcPts val="800"/>
              </a:spcAft>
            </a:pPr>
            <a:r>
              <a:rPr lang="en-US" sz="1800" dirty="0">
                <a:solidFill>
                  <a:srgbClr val="000000"/>
                </a:solidFill>
                <a:effectLst/>
                <a:latin typeface="Times-Roman"/>
                <a:ea typeface="Calibri" panose="020F0502020204030204" pitchFamily="34" charset="0"/>
                <a:cs typeface="Arial" panose="020B0604020202020204" pitchFamily="34" charset="0"/>
              </a:rPr>
              <a:t>Medical imaging techniques</a:t>
            </a:r>
          </a:p>
          <a:p>
            <a:pPr lvl="1">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Voxels and features are extracted</a:t>
            </a:r>
          </a:p>
          <a:p>
            <a:pPr>
              <a:lnSpc>
                <a:spcPct val="107000"/>
              </a:lnSpc>
              <a:spcAft>
                <a:spcPts val="800"/>
              </a:spcAft>
            </a:pPr>
            <a:r>
              <a:rPr lang="en-US" dirty="0">
                <a:solidFill>
                  <a:srgbClr val="000000"/>
                </a:solidFill>
                <a:effectLst/>
                <a:latin typeface="Times-Roman"/>
                <a:ea typeface="Calibri" panose="020F0502020204030204" pitchFamily="34" charset="0"/>
                <a:cs typeface="Arial" panose="020B0604020202020204" pitchFamily="34" charset="0"/>
              </a:rPr>
              <a:t>EEG is processed in the time and the frequency domains.</a:t>
            </a:r>
          </a:p>
          <a:p>
            <a:pPr>
              <a:lnSpc>
                <a:spcPct val="107000"/>
              </a:lnSpc>
              <a:spcAft>
                <a:spcPts val="800"/>
              </a:spcAft>
            </a:pPr>
            <a:r>
              <a:rPr lang="en-US" sz="1800" dirty="0">
                <a:solidFill>
                  <a:srgbClr val="000000"/>
                </a:solidFill>
                <a:effectLst/>
                <a:latin typeface="CharisSIL"/>
                <a:ea typeface="Calibri" panose="020F0502020204030204" pitchFamily="34" charset="0"/>
                <a:cs typeface="Arial" panose="020B0604020202020204" pitchFamily="34" charset="0"/>
              </a:rPr>
              <a:t>MRI, CT, and PET, EEG recording methods provide good temporal resolution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3090487"/>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TotalTime>
  <Words>5539</Words>
  <Application>Microsoft Office PowerPoint</Application>
  <PresentationFormat>Widescreen</PresentationFormat>
  <Paragraphs>423</Paragraphs>
  <Slides>80</Slides>
  <Notes>26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80</vt:i4>
      </vt:variant>
    </vt:vector>
  </HeadingPairs>
  <TitlesOfParts>
    <vt:vector size="99" baseType="lpstr">
      <vt:lpstr>AdvP932A</vt:lpstr>
      <vt:lpstr>Arial</vt:lpstr>
      <vt:lpstr>Arial Regular</vt:lpstr>
      <vt:lpstr>Calibri</vt:lpstr>
      <vt:lpstr>CharisSIL</vt:lpstr>
      <vt:lpstr>CharisSIL-Bold</vt:lpstr>
      <vt:lpstr>CMMI8</vt:lpstr>
      <vt:lpstr>CMR8</vt:lpstr>
      <vt:lpstr>MinionLT-Italic</vt:lpstr>
      <vt:lpstr>MinionLT-Regular</vt:lpstr>
      <vt:lpstr>Segoe UI</vt:lpstr>
      <vt:lpstr>STIX-Regular</vt:lpstr>
      <vt:lpstr>Symbol</vt:lpstr>
      <vt:lpstr>System Font Regular</vt:lpstr>
      <vt:lpstr>TimesLTStd-Roman</vt:lpstr>
      <vt:lpstr>Times-Roman</vt:lpstr>
      <vt:lpstr>Vazir</vt:lpstr>
      <vt:lpstr>WarnockPro-Regular</vt:lpstr>
      <vt:lpstr>Office Theme</vt:lpstr>
      <vt:lpstr>Early Detection of Alzheimer’s disease</vt:lpstr>
      <vt:lpstr>Table of Contents</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Methods</vt:lpstr>
      <vt:lpstr>Introduction</vt:lpstr>
      <vt:lpstr>Introduction</vt:lpstr>
      <vt:lpstr>Introduction</vt:lpstr>
      <vt:lpstr>Future Works </vt:lpstr>
      <vt:lpstr>Future Works </vt:lpstr>
      <vt:lpstr>Future Works </vt:lpstr>
      <vt:lpstr>Future Works </vt:lpstr>
      <vt:lpstr>References</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ramin</cp:lastModifiedBy>
  <cp:revision>285</cp:revision>
  <cp:lastPrinted>2022-10-25T10:19:40Z</cp:lastPrinted>
  <dcterms:created xsi:type="dcterms:W3CDTF">2019-04-04T19:20:28Z</dcterms:created>
  <dcterms:modified xsi:type="dcterms:W3CDTF">2024-01-14T10:08:59Z</dcterms:modified>
  <cp:category/>
</cp:coreProperties>
</file>